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3.xml" ContentType="application/vnd.openxmlformats-officedocument.themeOverride+xml"/>
  <Override PartName="/ppt/notesSlides/notesSlide5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558" r:id="rId3"/>
    <p:sldId id="606" r:id="rId4"/>
    <p:sldId id="605" r:id="rId5"/>
    <p:sldId id="541" r:id="rId6"/>
    <p:sldId id="551" r:id="rId7"/>
    <p:sldId id="604" r:id="rId8"/>
    <p:sldId id="557" r:id="rId9"/>
    <p:sldId id="613" r:id="rId10"/>
    <p:sldId id="528" r:id="rId11"/>
    <p:sldId id="559" r:id="rId12"/>
  </p:sldIdLst>
  <p:sldSz cx="12192000" cy="6858000"/>
  <p:notesSz cx="6735763" cy="9866313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9F514E-587B-4CAF-9F68-4589CB326854}" v="8" dt="2024-01-04T08:02:31.01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Srednji stil 3 - Isticanj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Bez stila, bez rešetk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58832" autoAdjust="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../embeddings/oleObject3.bin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../embeddings/oleObject4.bin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../embeddings/oleObject5.bin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 sz="2000" b="1"/>
              <a:t>Tjedna dinamika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rgbClr val="FF0000"/>
                </a:solidFill>
                <a:prstDash val="sysDot"/>
              </a:ln>
              <a:effectLst/>
            </c:spPr>
            <c:trendlineType val="movingAvg"/>
            <c:period val="2"/>
            <c:dispRSqr val="0"/>
            <c:dispEq val="0"/>
          </c:trendline>
          <c:cat>
            <c:numRef>
              <c:f>'[Kopija datoteke Graf ASK_podaci do 17_12_2023.xlsx]Tjedno'!$D$4:$D$31</c:f>
              <c:numCache>
                <c:formatCode>General</c:formatCode>
                <c:ptCount val="2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</c:numCache>
            </c:numRef>
          </c:cat>
          <c:val>
            <c:numRef>
              <c:f>'[Kopija datoteke Graf ASK_podaci do 17_12_2023.xlsx]Tjedno'!$E$4:$E$31</c:f>
              <c:numCache>
                <c:formatCode>General</c:formatCode>
                <c:ptCount val="28"/>
                <c:pt idx="0">
                  <c:v>7</c:v>
                </c:pt>
                <c:pt idx="1">
                  <c:v>25</c:v>
                </c:pt>
                <c:pt idx="2">
                  <c:v>65</c:v>
                </c:pt>
                <c:pt idx="3">
                  <c:v>82</c:v>
                </c:pt>
                <c:pt idx="4">
                  <c:v>67</c:v>
                </c:pt>
                <c:pt idx="5">
                  <c:v>97</c:v>
                </c:pt>
                <c:pt idx="6">
                  <c:v>87</c:v>
                </c:pt>
                <c:pt idx="7">
                  <c:v>73</c:v>
                </c:pt>
                <c:pt idx="8">
                  <c:v>76</c:v>
                </c:pt>
                <c:pt idx="9">
                  <c:v>66</c:v>
                </c:pt>
                <c:pt idx="10">
                  <c:v>96</c:v>
                </c:pt>
                <c:pt idx="11">
                  <c:v>73</c:v>
                </c:pt>
                <c:pt idx="12">
                  <c:v>57</c:v>
                </c:pt>
                <c:pt idx="13">
                  <c:v>56</c:v>
                </c:pt>
                <c:pt idx="14">
                  <c:v>52</c:v>
                </c:pt>
                <c:pt idx="15">
                  <c:v>47</c:v>
                </c:pt>
                <c:pt idx="16">
                  <c:v>35</c:v>
                </c:pt>
                <c:pt idx="17">
                  <c:v>23</c:v>
                </c:pt>
                <c:pt idx="18">
                  <c:v>19</c:v>
                </c:pt>
                <c:pt idx="19">
                  <c:v>9</c:v>
                </c:pt>
                <c:pt idx="20">
                  <c:v>7</c:v>
                </c:pt>
                <c:pt idx="21">
                  <c:v>3</c:v>
                </c:pt>
                <c:pt idx="22">
                  <c:v>2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074-44BF-83A8-3FAFE13F3B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69129760"/>
        <c:axId val="1969128800"/>
      </c:barChart>
      <c:catAx>
        <c:axId val="1969129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969128800"/>
        <c:crosses val="autoZero"/>
        <c:auto val="1"/>
        <c:lblAlgn val="ctr"/>
        <c:lblOffset val="100"/>
        <c:noMultiLvlLbl val="0"/>
      </c:catAx>
      <c:valAx>
        <c:axId val="1969128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9691297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 sz="1800" b="1"/>
              <a:t>Mjesečna dinamika</a:t>
            </a:r>
          </a:p>
          <a:p>
            <a:pPr>
              <a:defRPr/>
            </a:pPr>
            <a:endParaRPr lang="hr-HR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strRef>
              <c:f>'[Kopija datoteke Graf ASK_podaci do 17_12_2023.xlsx]Mjesečno'!$B$3:$B$10</c:f>
              <c:strCache>
                <c:ptCount val="8"/>
                <c:pt idx="0">
                  <c:v>6</c:v>
                </c:pt>
                <c:pt idx="1">
                  <c:v>7</c:v>
                </c:pt>
                <c:pt idx="2">
                  <c:v>8</c:v>
                </c:pt>
                <c:pt idx="3">
                  <c:v>9</c:v>
                </c:pt>
                <c:pt idx="4">
                  <c:v>10</c:v>
                </c:pt>
                <c:pt idx="5">
                  <c:v>11</c:v>
                </c:pt>
                <c:pt idx="6">
                  <c:v>12</c:v>
                </c:pt>
                <c:pt idx="7">
                  <c:v>03. siječanj 24.</c:v>
                </c:pt>
              </c:strCache>
            </c:strRef>
          </c:cat>
          <c:val>
            <c:numRef>
              <c:f>'[Kopija datoteke Graf ASK_podaci do 17_12_2023.xlsx]Mjesečno'!$C$3:$C$10</c:f>
              <c:numCache>
                <c:formatCode>General</c:formatCode>
                <c:ptCount val="8"/>
                <c:pt idx="0">
                  <c:v>7</c:v>
                </c:pt>
                <c:pt idx="1">
                  <c:v>255</c:v>
                </c:pt>
                <c:pt idx="2">
                  <c:v>381</c:v>
                </c:pt>
                <c:pt idx="3">
                  <c:v>284</c:v>
                </c:pt>
                <c:pt idx="4">
                  <c:v>161</c:v>
                </c:pt>
                <c:pt idx="5">
                  <c:v>35</c:v>
                </c:pt>
                <c:pt idx="6">
                  <c:v>1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F9F-4331-B89D-0ADD45D51A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53505488"/>
        <c:axId val="1737764976"/>
      </c:barChart>
      <c:catAx>
        <c:axId val="19535054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737764976"/>
        <c:crosses val="autoZero"/>
        <c:auto val="1"/>
        <c:lblAlgn val="ctr"/>
        <c:lblOffset val="100"/>
        <c:noMultiLvlLbl val="0"/>
      </c:catAx>
      <c:valAx>
        <c:axId val="1737764976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9535054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2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hr-HR" b="0" dirty="0"/>
              <a:t>ASK pasivno nadziranje studeni</a:t>
            </a:r>
            <a:r>
              <a:rPr lang="hr-HR" b="0" baseline="0" dirty="0"/>
              <a:t> 2023.</a:t>
            </a:r>
          </a:p>
          <a:p>
            <a:pPr>
              <a:defRPr/>
            </a:pPr>
            <a:r>
              <a:rPr lang="hr-HR" b="0" baseline="0" dirty="0"/>
              <a:t>Br. testiranih objekata </a:t>
            </a:r>
            <a:endParaRPr lang="hr-HR" b="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2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'[Annex 3_Kept pigs passive surveillance_Jan_Nov 2023.xlsx]ASK'!$D$32</c:f>
              <c:strCache>
                <c:ptCount val="1"/>
                <c:pt idx="0">
                  <c:v>Positive</c:v>
                </c:pt>
              </c:strCache>
            </c:strRef>
          </c:tx>
          <c:spPr>
            <a:solidFill>
              <a:srgbClr val="F53D0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'[Annex 3_Kept pigs passive surveillance_Jan_Nov 2023.xlsx]ASK'!$C$33:$C$35</c:f>
              <c:strCache>
                <c:ptCount val="3"/>
                <c:pt idx="0">
                  <c:v>Brod-Posavina</c:v>
                </c:pt>
                <c:pt idx="1">
                  <c:v>Osijek-Baranja</c:v>
                </c:pt>
                <c:pt idx="2">
                  <c:v>Vukovar-Srijem</c:v>
                </c:pt>
              </c:strCache>
            </c:strRef>
          </c:cat>
          <c:val>
            <c:numRef>
              <c:f>'[Annex 3_Kept pigs passive surveillance_Jan_Nov 2023.xlsx]ASK'!$D$33:$D$35</c:f>
              <c:numCache>
                <c:formatCode>General</c:formatCode>
                <c:ptCount val="3"/>
                <c:pt idx="0">
                  <c:v>0</c:v>
                </c:pt>
                <c:pt idx="1">
                  <c:v>3</c:v>
                </c:pt>
                <c:pt idx="2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08-40D4-AACC-243AB1AEE682}"/>
            </c:ext>
          </c:extLst>
        </c:ser>
        <c:ser>
          <c:idx val="1"/>
          <c:order val="1"/>
          <c:tx>
            <c:strRef>
              <c:f>'[Annex 3_Kept pigs passive surveillance_Jan_Nov 2023.xlsx]ASK'!$E$32</c:f>
              <c:strCache>
                <c:ptCount val="1"/>
                <c:pt idx="0">
                  <c:v>Negative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'[Annex 3_Kept pigs passive surveillance_Jan_Nov 2023.xlsx]ASK'!$C$33:$C$35</c:f>
              <c:strCache>
                <c:ptCount val="3"/>
                <c:pt idx="0">
                  <c:v>Brod-Posavina</c:v>
                </c:pt>
                <c:pt idx="1">
                  <c:v>Osijek-Baranja</c:v>
                </c:pt>
                <c:pt idx="2">
                  <c:v>Vukovar-Srijem</c:v>
                </c:pt>
              </c:strCache>
            </c:strRef>
          </c:cat>
          <c:val>
            <c:numRef>
              <c:f>'[Annex 3_Kept pigs passive surveillance_Jan_Nov 2023.xlsx]ASK'!$E$33:$E$35</c:f>
              <c:numCache>
                <c:formatCode>General</c:formatCode>
                <c:ptCount val="3"/>
                <c:pt idx="0">
                  <c:v>43</c:v>
                </c:pt>
                <c:pt idx="1">
                  <c:v>87</c:v>
                </c:pt>
                <c:pt idx="2">
                  <c:v>112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208-40D4-AACC-243AB1AEE6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985353663"/>
        <c:axId val="2006019823"/>
      </c:barChart>
      <c:catAx>
        <c:axId val="19853536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2006019823"/>
        <c:crosses val="autoZero"/>
        <c:auto val="1"/>
        <c:lblAlgn val="ctr"/>
        <c:lblOffset val="100"/>
        <c:noMultiLvlLbl val="0"/>
      </c:catAx>
      <c:valAx>
        <c:axId val="200601982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9853536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en-US" sz="1000" b="0" i="0" u="none" strike="noStrike" kern="1200" baseline="0">
          <a:solidFill>
            <a:schemeClr val="tx1"/>
          </a:solidFill>
          <a:latin typeface="+mn-lt"/>
          <a:ea typeface="+mn-ea"/>
          <a:cs typeface="+mn-cs"/>
        </a:defRPr>
      </a:pPr>
      <a:endParaRPr lang="sr-Latn-R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 sz="1200" b="0" dirty="0">
                <a:solidFill>
                  <a:schemeClr val="tx1"/>
                </a:solidFill>
              </a:rPr>
              <a:t>ASK</a:t>
            </a:r>
            <a:r>
              <a:rPr lang="hr-HR" sz="1200" b="0" baseline="0" dirty="0">
                <a:solidFill>
                  <a:schemeClr val="tx1"/>
                </a:solidFill>
              </a:rPr>
              <a:t> pasivno nadziranje Srpanj-Studeni 2023.</a:t>
            </a:r>
          </a:p>
          <a:p>
            <a:pPr algn="ctr">
              <a:defRPr/>
            </a:pPr>
            <a:r>
              <a:rPr lang="hr-HR" sz="1200" b="0" baseline="0" dirty="0">
                <a:solidFill>
                  <a:schemeClr val="tx1"/>
                </a:solidFill>
              </a:rPr>
              <a:t>Br testiranih objekata</a:t>
            </a:r>
            <a:endParaRPr lang="hr-HR" sz="1200" b="0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21173459541644143"/>
          <c:y val="1.715217696553364E-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'[Annex 3_Kept pigs passive surveillance_Jan_Nov 2023.xlsx]ASK'!$D$27</c:f>
              <c:strCache>
                <c:ptCount val="1"/>
                <c:pt idx="0">
                  <c:v>Positive</c:v>
                </c:pt>
              </c:strCache>
            </c:strRef>
          </c:tx>
          <c:spPr>
            <a:solidFill>
              <a:srgbClr val="F53D0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'[Annex 3_Kept pigs passive surveillance_Jan_Nov 2023.xlsx]ASK'!$C$28:$C$30</c:f>
              <c:strCache>
                <c:ptCount val="3"/>
                <c:pt idx="0">
                  <c:v>Brod-Posavina</c:v>
                </c:pt>
                <c:pt idx="1">
                  <c:v>Osijek-Baranja</c:v>
                </c:pt>
                <c:pt idx="2">
                  <c:v>Vukovar-Srijem</c:v>
                </c:pt>
              </c:strCache>
            </c:strRef>
          </c:cat>
          <c:val>
            <c:numRef>
              <c:f>'[Annex 3_Kept pigs passive surveillance_Jan_Nov 2023.xlsx]ASK'!$D$28:$D$30</c:f>
              <c:numCache>
                <c:formatCode>General</c:formatCode>
                <c:ptCount val="3"/>
                <c:pt idx="0">
                  <c:v>4</c:v>
                </c:pt>
                <c:pt idx="1">
                  <c:v>15</c:v>
                </c:pt>
                <c:pt idx="2">
                  <c:v>1098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19-4137-B4C1-3DEA7F568B9C}"/>
            </c:ext>
          </c:extLst>
        </c:ser>
        <c:ser>
          <c:idx val="1"/>
          <c:order val="1"/>
          <c:tx>
            <c:strRef>
              <c:f>'[Annex 3_Kept pigs passive surveillance_Jan_Nov 2023.xlsx]ASK'!$E$27</c:f>
              <c:strCache>
                <c:ptCount val="1"/>
                <c:pt idx="0">
                  <c:v>Negative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'[Annex 3_Kept pigs passive surveillance_Jan_Nov 2023.xlsx]ASK'!$C$28:$C$30</c:f>
              <c:strCache>
                <c:ptCount val="3"/>
                <c:pt idx="0">
                  <c:v>Brod-Posavina</c:v>
                </c:pt>
                <c:pt idx="1">
                  <c:v>Osijek-Baranja</c:v>
                </c:pt>
                <c:pt idx="2">
                  <c:v>Vukovar-Srijem</c:v>
                </c:pt>
              </c:strCache>
            </c:strRef>
          </c:cat>
          <c:val>
            <c:numRef>
              <c:f>'[Annex 3_Kept pigs passive surveillance_Jan_Nov 2023.xlsx]ASK'!$E$28:$E$30</c:f>
              <c:numCache>
                <c:formatCode>General</c:formatCode>
                <c:ptCount val="3"/>
                <c:pt idx="0">
                  <c:v>273</c:v>
                </c:pt>
                <c:pt idx="1">
                  <c:v>559</c:v>
                </c:pt>
                <c:pt idx="2">
                  <c:v>1665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E19-4137-B4C1-3DEA7F568B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86653152"/>
        <c:axId val="1536332911"/>
      </c:barChart>
      <c:catAx>
        <c:axId val="886653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536332911"/>
        <c:crosses val="autoZero"/>
        <c:auto val="1"/>
        <c:lblAlgn val="ctr"/>
        <c:lblOffset val="100"/>
        <c:noMultiLvlLbl val="0"/>
      </c:catAx>
      <c:valAx>
        <c:axId val="15363329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8866531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 sz="1000"/>
              <a:t>Isključivanje</a:t>
            </a:r>
            <a:r>
              <a:rPr lang="hr-HR" sz="1000" baseline="0"/>
              <a:t> ASK prosinac 2023.</a:t>
            </a:r>
            <a:endParaRPr lang="hr-HR" sz="10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'[ASK nadziranje prosinac 2023.xlsx]List2'!$L$3</c:f>
              <c:strCache>
                <c:ptCount val="1"/>
                <c:pt idx="0">
                  <c:v>Objekti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'[ASK nadziranje prosinac 2023.xlsx]List2'!$K$4:$K$16</c:f>
              <c:strCache>
                <c:ptCount val="13"/>
                <c:pt idx="0">
                  <c:v>Bjelovarsko-bilogorska</c:v>
                </c:pt>
                <c:pt idx="1">
                  <c:v>Brodsko-posavska</c:v>
                </c:pt>
                <c:pt idx="2">
                  <c:v>Koprivničko-križevačka</c:v>
                </c:pt>
                <c:pt idx="3">
                  <c:v>Krapinsko-zagorska</c:v>
                </c:pt>
                <c:pt idx="4">
                  <c:v>Međimurska</c:v>
                </c:pt>
                <c:pt idx="5">
                  <c:v>Osječko-baranjska</c:v>
                </c:pt>
                <c:pt idx="6">
                  <c:v>Požeško-slavonska</c:v>
                </c:pt>
                <c:pt idx="7">
                  <c:v>Sisačko-moslavačka</c:v>
                </c:pt>
                <c:pt idx="8">
                  <c:v>Splitsko-dalmatinska</c:v>
                </c:pt>
                <c:pt idx="9">
                  <c:v>Varaždinska</c:v>
                </c:pt>
                <c:pt idx="10">
                  <c:v>Virovitičko-podravska</c:v>
                </c:pt>
                <c:pt idx="11">
                  <c:v>Vukovarsko-srijemska</c:v>
                </c:pt>
                <c:pt idx="12">
                  <c:v>Zagrebačka</c:v>
                </c:pt>
              </c:strCache>
            </c:strRef>
          </c:cat>
          <c:val>
            <c:numRef>
              <c:f>'[ASK nadziranje prosinac 2023.xlsx]List2'!$L$4:$L$16</c:f>
              <c:numCache>
                <c:formatCode>General</c:formatCode>
                <c:ptCount val="13"/>
                <c:pt idx="0">
                  <c:v>8</c:v>
                </c:pt>
                <c:pt idx="1">
                  <c:v>44</c:v>
                </c:pt>
                <c:pt idx="2">
                  <c:v>29</c:v>
                </c:pt>
                <c:pt idx="3">
                  <c:v>4</c:v>
                </c:pt>
                <c:pt idx="4">
                  <c:v>19</c:v>
                </c:pt>
                <c:pt idx="5">
                  <c:v>77</c:v>
                </c:pt>
                <c:pt idx="6">
                  <c:v>1</c:v>
                </c:pt>
                <c:pt idx="7">
                  <c:v>8</c:v>
                </c:pt>
                <c:pt idx="8">
                  <c:v>1</c:v>
                </c:pt>
                <c:pt idx="9">
                  <c:v>9</c:v>
                </c:pt>
                <c:pt idx="10">
                  <c:v>1</c:v>
                </c:pt>
                <c:pt idx="11">
                  <c:v>55</c:v>
                </c:pt>
                <c:pt idx="12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01-422F-8835-A5BBE690EB12}"/>
            </c:ext>
          </c:extLst>
        </c:ser>
        <c:ser>
          <c:idx val="1"/>
          <c:order val="1"/>
          <c:tx>
            <c:strRef>
              <c:f>'[ASK nadziranje prosinac 2023.xlsx]List2'!$M$3</c:f>
              <c:strCache>
                <c:ptCount val="1"/>
                <c:pt idx="0">
                  <c:v>Uzorci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'[ASK nadziranje prosinac 2023.xlsx]List2'!$K$4:$K$16</c:f>
              <c:strCache>
                <c:ptCount val="13"/>
                <c:pt idx="0">
                  <c:v>Bjelovarsko-bilogorska</c:v>
                </c:pt>
                <c:pt idx="1">
                  <c:v>Brodsko-posavska</c:v>
                </c:pt>
                <c:pt idx="2">
                  <c:v>Koprivničko-križevačka</c:v>
                </c:pt>
                <c:pt idx="3">
                  <c:v>Krapinsko-zagorska</c:v>
                </c:pt>
                <c:pt idx="4">
                  <c:v>Međimurska</c:v>
                </c:pt>
                <c:pt idx="5">
                  <c:v>Osječko-baranjska</c:v>
                </c:pt>
                <c:pt idx="6">
                  <c:v>Požeško-slavonska</c:v>
                </c:pt>
                <c:pt idx="7">
                  <c:v>Sisačko-moslavačka</c:v>
                </c:pt>
                <c:pt idx="8">
                  <c:v>Splitsko-dalmatinska</c:v>
                </c:pt>
                <c:pt idx="9">
                  <c:v>Varaždinska</c:v>
                </c:pt>
                <c:pt idx="10">
                  <c:v>Virovitičko-podravska</c:v>
                </c:pt>
                <c:pt idx="11">
                  <c:v>Vukovarsko-srijemska</c:v>
                </c:pt>
                <c:pt idx="12">
                  <c:v>Zagrebačka</c:v>
                </c:pt>
              </c:strCache>
            </c:strRef>
          </c:cat>
          <c:val>
            <c:numRef>
              <c:f>'[ASK nadziranje prosinac 2023.xlsx]List2'!$M$4:$M$16</c:f>
              <c:numCache>
                <c:formatCode>General</c:formatCode>
                <c:ptCount val="13"/>
                <c:pt idx="0">
                  <c:v>14</c:v>
                </c:pt>
                <c:pt idx="1">
                  <c:v>60</c:v>
                </c:pt>
                <c:pt idx="2">
                  <c:v>58</c:v>
                </c:pt>
                <c:pt idx="3">
                  <c:v>24</c:v>
                </c:pt>
                <c:pt idx="4">
                  <c:v>31</c:v>
                </c:pt>
                <c:pt idx="5">
                  <c:v>198</c:v>
                </c:pt>
                <c:pt idx="6">
                  <c:v>1</c:v>
                </c:pt>
                <c:pt idx="7">
                  <c:v>11</c:v>
                </c:pt>
                <c:pt idx="8">
                  <c:v>1</c:v>
                </c:pt>
                <c:pt idx="9">
                  <c:v>10</c:v>
                </c:pt>
                <c:pt idx="10">
                  <c:v>1</c:v>
                </c:pt>
                <c:pt idx="11">
                  <c:v>155</c:v>
                </c:pt>
                <c:pt idx="12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101-422F-8835-A5BBE690EB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06027615"/>
        <c:axId val="2123178607"/>
      </c:barChart>
      <c:catAx>
        <c:axId val="16060276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2123178607"/>
        <c:crosses val="autoZero"/>
        <c:auto val="1"/>
        <c:lblAlgn val="ctr"/>
        <c:lblOffset val="100"/>
        <c:noMultiLvlLbl val="0"/>
      </c:catAx>
      <c:valAx>
        <c:axId val="21231786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6060276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/>
              <a:t>Mjesečna dinamika</a:t>
            </a:r>
          </a:p>
          <a:p>
            <a:pPr>
              <a:defRPr/>
            </a:pPr>
            <a:endParaRPr lang="hr-HR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lt1"/>
              </a:soli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'[Kopija datoteke Graf ASK_podaci do 17_12_2023.xlsx]Mjesečno divlje'!$B$3:$B$10</c:f>
              <c:numCache>
                <c:formatCode>General</c:formatCode>
                <c:ptCount val="8"/>
                <c:pt idx="1">
                  <c:v>7</c:v>
                </c:pt>
                <c:pt idx="2">
                  <c:v>8</c:v>
                </c:pt>
                <c:pt idx="3">
                  <c:v>9</c:v>
                </c:pt>
                <c:pt idx="4">
                  <c:v>10</c:v>
                </c:pt>
                <c:pt idx="5">
                  <c:v>11</c:v>
                </c:pt>
                <c:pt idx="6">
                  <c:v>12</c:v>
                </c:pt>
              </c:numCache>
            </c:numRef>
          </c:cat>
          <c:val>
            <c:numRef>
              <c:f>'[Kopija datoteke Graf ASK_podaci do 17_12_2023.xlsx]Mjesečno divlje'!$C$3:$C$10</c:f>
              <c:numCache>
                <c:formatCode>General</c:formatCode>
                <c:ptCount val="8"/>
                <c:pt idx="1">
                  <c:v>3</c:v>
                </c:pt>
                <c:pt idx="2">
                  <c:v>2</c:v>
                </c:pt>
                <c:pt idx="3">
                  <c:v>3</c:v>
                </c:pt>
                <c:pt idx="4">
                  <c:v>0</c:v>
                </c:pt>
                <c:pt idx="5">
                  <c:v>0</c:v>
                </c:pt>
                <c:pt idx="6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DAD-491E-8BC8-F9EBED4C57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53505488"/>
        <c:axId val="1737764976"/>
      </c:barChart>
      <c:catAx>
        <c:axId val="1953505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737764976"/>
        <c:crosses val="autoZero"/>
        <c:auto val="1"/>
        <c:lblAlgn val="ctr"/>
        <c:lblOffset val="100"/>
        <c:noMultiLvlLbl val="0"/>
      </c:catAx>
      <c:valAx>
        <c:axId val="1737764976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9535054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4B2E09-3E28-472C-ADC0-0D15ED20BABC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BAA0D51-9F3F-4DC4-BD9F-6853644CFB0B}">
      <dgm:prSet/>
      <dgm:spPr/>
      <dgm:t>
        <a:bodyPr/>
        <a:lstStyle/>
        <a:p>
          <a:r>
            <a:rPr lang="hr-HR"/>
            <a:t>Trenutna epidemiološka situacija ASK</a:t>
          </a:r>
          <a:endParaRPr lang="en-US"/>
        </a:p>
      </dgm:t>
    </dgm:pt>
    <dgm:pt modelId="{833D44DC-17C7-4970-AD18-A7CD1300451E}" type="parTrans" cxnId="{6676BE9C-2DF1-4113-A8D8-544B0CF266A2}">
      <dgm:prSet/>
      <dgm:spPr/>
      <dgm:t>
        <a:bodyPr/>
        <a:lstStyle/>
        <a:p>
          <a:endParaRPr lang="en-US"/>
        </a:p>
      </dgm:t>
    </dgm:pt>
    <dgm:pt modelId="{75DE9EE0-4579-4D59-AA8A-E89798418BFC}" type="sibTrans" cxnId="{6676BE9C-2DF1-4113-A8D8-544B0CF266A2}">
      <dgm:prSet/>
      <dgm:spPr/>
      <dgm:t>
        <a:bodyPr/>
        <a:lstStyle/>
        <a:p>
          <a:endParaRPr lang="en-US"/>
        </a:p>
      </dgm:t>
    </dgm:pt>
    <dgm:pt modelId="{305D9426-D14D-4A68-84F9-CBBC124E9F21}">
      <dgm:prSet/>
      <dgm:spPr/>
      <dgm:t>
        <a:bodyPr/>
        <a:lstStyle/>
        <a:p>
          <a:r>
            <a:rPr lang="hr-HR"/>
            <a:t>Mjere kontrole ASK u primjeni</a:t>
          </a:r>
          <a:endParaRPr lang="en-US"/>
        </a:p>
      </dgm:t>
    </dgm:pt>
    <dgm:pt modelId="{97D5FC68-5E22-4029-A420-6BD6DCF2CDCC}" type="parTrans" cxnId="{89FA8EBE-79B3-44B1-A768-573CDC076F1B}">
      <dgm:prSet/>
      <dgm:spPr/>
      <dgm:t>
        <a:bodyPr/>
        <a:lstStyle/>
        <a:p>
          <a:endParaRPr lang="en-US"/>
        </a:p>
      </dgm:t>
    </dgm:pt>
    <dgm:pt modelId="{819C2787-9910-4B00-9B83-1717C7741E59}" type="sibTrans" cxnId="{89FA8EBE-79B3-44B1-A768-573CDC076F1B}">
      <dgm:prSet/>
      <dgm:spPr/>
      <dgm:t>
        <a:bodyPr/>
        <a:lstStyle/>
        <a:p>
          <a:endParaRPr lang="en-US"/>
        </a:p>
      </dgm:t>
    </dgm:pt>
    <dgm:pt modelId="{97D9CA53-D89A-4D3E-A9D5-0961AA311713}" type="pres">
      <dgm:prSet presAssocID="{844B2E09-3E28-472C-ADC0-0D15ED20BAB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1604BF6-0686-4CBF-9D54-EE6218EECE9B}" type="pres">
      <dgm:prSet presAssocID="{8BAA0D51-9F3F-4DC4-BD9F-6853644CFB0B}" presName="hierRoot1" presStyleCnt="0"/>
      <dgm:spPr/>
    </dgm:pt>
    <dgm:pt modelId="{FCF9D1F0-1922-434A-9794-A5012D1FB57F}" type="pres">
      <dgm:prSet presAssocID="{8BAA0D51-9F3F-4DC4-BD9F-6853644CFB0B}" presName="composite" presStyleCnt="0"/>
      <dgm:spPr/>
    </dgm:pt>
    <dgm:pt modelId="{AC6323F0-BF97-4542-97FC-BB7E25B03E49}" type="pres">
      <dgm:prSet presAssocID="{8BAA0D51-9F3F-4DC4-BD9F-6853644CFB0B}" presName="background" presStyleLbl="node0" presStyleIdx="0" presStyleCnt="2"/>
      <dgm:spPr/>
    </dgm:pt>
    <dgm:pt modelId="{91ED4249-4604-4C6F-B73E-7E58382DF5D1}" type="pres">
      <dgm:prSet presAssocID="{8BAA0D51-9F3F-4DC4-BD9F-6853644CFB0B}" presName="text" presStyleLbl="fgAcc0" presStyleIdx="0" presStyleCnt="2">
        <dgm:presLayoutVars>
          <dgm:chPref val="3"/>
        </dgm:presLayoutVars>
      </dgm:prSet>
      <dgm:spPr/>
    </dgm:pt>
    <dgm:pt modelId="{75F8219A-20D0-457E-AEAF-E2CB76ADDC11}" type="pres">
      <dgm:prSet presAssocID="{8BAA0D51-9F3F-4DC4-BD9F-6853644CFB0B}" presName="hierChild2" presStyleCnt="0"/>
      <dgm:spPr/>
    </dgm:pt>
    <dgm:pt modelId="{607CB325-6B0C-4C39-89CB-BAFA9097BA29}" type="pres">
      <dgm:prSet presAssocID="{305D9426-D14D-4A68-84F9-CBBC124E9F21}" presName="hierRoot1" presStyleCnt="0"/>
      <dgm:spPr/>
    </dgm:pt>
    <dgm:pt modelId="{265BEDF8-830C-4F1B-90F4-16BAE6CD4D68}" type="pres">
      <dgm:prSet presAssocID="{305D9426-D14D-4A68-84F9-CBBC124E9F21}" presName="composite" presStyleCnt="0"/>
      <dgm:spPr/>
    </dgm:pt>
    <dgm:pt modelId="{7C0AB1FE-4688-44D4-9C25-E2918E6EB684}" type="pres">
      <dgm:prSet presAssocID="{305D9426-D14D-4A68-84F9-CBBC124E9F21}" presName="background" presStyleLbl="node0" presStyleIdx="1" presStyleCnt="2"/>
      <dgm:spPr/>
    </dgm:pt>
    <dgm:pt modelId="{78BF9B6F-8470-46BE-8650-CBD3C5CAA15A}" type="pres">
      <dgm:prSet presAssocID="{305D9426-D14D-4A68-84F9-CBBC124E9F21}" presName="text" presStyleLbl="fgAcc0" presStyleIdx="1" presStyleCnt="2">
        <dgm:presLayoutVars>
          <dgm:chPref val="3"/>
        </dgm:presLayoutVars>
      </dgm:prSet>
      <dgm:spPr/>
    </dgm:pt>
    <dgm:pt modelId="{43E94D0F-F0F4-4EA4-8FBA-3130298DD9B9}" type="pres">
      <dgm:prSet presAssocID="{305D9426-D14D-4A68-84F9-CBBC124E9F21}" presName="hierChild2" presStyleCnt="0"/>
      <dgm:spPr/>
    </dgm:pt>
  </dgm:ptLst>
  <dgm:cxnLst>
    <dgm:cxn modelId="{779BA234-AFDB-4EB5-AADB-8914049D1BB4}" type="presOf" srcId="{8BAA0D51-9F3F-4DC4-BD9F-6853644CFB0B}" destId="{91ED4249-4604-4C6F-B73E-7E58382DF5D1}" srcOrd="0" destOrd="0" presId="urn:microsoft.com/office/officeart/2005/8/layout/hierarchy1"/>
    <dgm:cxn modelId="{DA81C57D-6DA9-412C-AC0C-40C516FC4685}" type="presOf" srcId="{844B2E09-3E28-472C-ADC0-0D15ED20BABC}" destId="{97D9CA53-D89A-4D3E-A9D5-0961AA311713}" srcOrd="0" destOrd="0" presId="urn:microsoft.com/office/officeart/2005/8/layout/hierarchy1"/>
    <dgm:cxn modelId="{2B3F7283-12CE-4E37-9186-02EF30A236DC}" type="presOf" srcId="{305D9426-D14D-4A68-84F9-CBBC124E9F21}" destId="{78BF9B6F-8470-46BE-8650-CBD3C5CAA15A}" srcOrd="0" destOrd="0" presId="urn:microsoft.com/office/officeart/2005/8/layout/hierarchy1"/>
    <dgm:cxn modelId="{6676BE9C-2DF1-4113-A8D8-544B0CF266A2}" srcId="{844B2E09-3E28-472C-ADC0-0D15ED20BABC}" destId="{8BAA0D51-9F3F-4DC4-BD9F-6853644CFB0B}" srcOrd="0" destOrd="0" parTransId="{833D44DC-17C7-4970-AD18-A7CD1300451E}" sibTransId="{75DE9EE0-4579-4D59-AA8A-E89798418BFC}"/>
    <dgm:cxn modelId="{89FA8EBE-79B3-44B1-A768-573CDC076F1B}" srcId="{844B2E09-3E28-472C-ADC0-0D15ED20BABC}" destId="{305D9426-D14D-4A68-84F9-CBBC124E9F21}" srcOrd="1" destOrd="0" parTransId="{97D5FC68-5E22-4029-A420-6BD6DCF2CDCC}" sibTransId="{819C2787-9910-4B00-9B83-1717C7741E59}"/>
    <dgm:cxn modelId="{68A24156-7BD4-4C94-A0FA-C8AEB0256B19}" type="presParOf" srcId="{97D9CA53-D89A-4D3E-A9D5-0961AA311713}" destId="{31604BF6-0686-4CBF-9D54-EE6218EECE9B}" srcOrd="0" destOrd="0" presId="urn:microsoft.com/office/officeart/2005/8/layout/hierarchy1"/>
    <dgm:cxn modelId="{FEE35BAF-76E7-4349-9E05-7E708B209675}" type="presParOf" srcId="{31604BF6-0686-4CBF-9D54-EE6218EECE9B}" destId="{FCF9D1F0-1922-434A-9794-A5012D1FB57F}" srcOrd="0" destOrd="0" presId="urn:microsoft.com/office/officeart/2005/8/layout/hierarchy1"/>
    <dgm:cxn modelId="{BCE3C98F-6618-4468-900C-5BA7AA7B023C}" type="presParOf" srcId="{FCF9D1F0-1922-434A-9794-A5012D1FB57F}" destId="{AC6323F0-BF97-4542-97FC-BB7E25B03E49}" srcOrd="0" destOrd="0" presId="urn:microsoft.com/office/officeart/2005/8/layout/hierarchy1"/>
    <dgm:cxn modelId="{B28BA0D0-2B58-4D93-A546-73D653D96738}" type="presParOf" srcId="{FCF9D1F0-1922-434A-9794-A5012D1FB57F}" destId="{91ED4249-4604-4C6F-B73E-7E58382DF5D1}" srcOrd="1" destOrd="0" presId="urn:microsoft.com/office/officeart/2005/8/layout/hierarchy1"/>
    <dgm:cxn modelId="{57577D11-0270-4B50-8B9E-4B23656B3E73}" type="presParOf" srcId="{31604BF6-0686-4CBF-9D54-EE6218EECE9B}" destId="{75F8219A-20D0-457E-AEAF-E2CB76ADDC11}" srcOrd="1" destOrd="0" presId="urn:microsoft.com/office/officeart/2005/8/layout/hierarchy1"/>
    <dgm:cxn modelId="{000FAECC-A5A1-4717-81A2-B6F8D47C4AB6}" type="presParOf" srcId="{97D9CA53-D89A-4D3E-A9D5-0961AA311713}" destId="{607CB325-6B0C-4C39-89CB-BAFA9097BA29}" srcOrd="1" destOrd="0" presId="urn:microsoft.com/office/officeart/2005/8/layout/hierarchy1"/>
    <dgm:cxn modelId="{23231F08-7C24-46C0-843E-313B43F0394E}" type="presParOf" srcId="{607CB325-6B0C-4C39-89CB-BAFA9097BA29}" destId="{265BEDF8-830C-4F1B-90F4-16BAE6CD4D68}" srcOrd="0" destOrd="0" presId="urn:microsoft.com/office/officeart/2005/8/layout/hierarchy1"/>
    <dgm:cxn modelId="{FB1F8F5D-E707-4803-BD83-7BF823FB2B1F}" type="presParOf" srcId="{265BEDF8-830C-4F1B-90F4-16BAE6CD4D68}" destId="{7C0AB1FE-4688-44D4-9C25-E2918E6EB684}" srcOrd="0" destOrd="0" presId="urn:microsoft.com/office/officeart/2005/8/layout/hierarchy1"/>
    <dgm:cxn modelId="{D979D6BC-1ED7-4C5F-BA6A-C04347E26CFA}" type="presParOf" srcId="{265BEDF8-830C-4F1B-90F4-16BAE6CD4D68}" destId="{78BF9B6F-8470-46BE-8650-CBD3C5CAA15A}" srcOrd="1" destOrd="0" presId="urn:microsoft.com/office/officeart/2005/8/layout/hierarchy1"/>
    <dgm:cxn modelId="{7CCAF6AA-B345-4776-B206-78379F55F63E}" type="presParOf" srcId="{607CB325-6B0C-4C39-89CB-BAFA9097BA29}" destId="{43E94D0F-F0F4-4EA4-8FBA-3130298DD9B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6323F0-BF97-4542-97FC-BB7E25B03E49}">
      <dsp:nvSpPr>
        <dsp:cNvPr id="0" name=""/>
        <dsp:cNvSpPr/>
      </dsp:nvSpPr>
      <dsp:spPr>
        <a:xfrm>
          <a:off x="134291" y="612"/>
          <a:ext cx="4332795" cy="27513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ED4249-4604-4C6F-B73E-7E58382DF5D1}">
      <dsp:nvSpPr>
        <dsp:cNvPr id="0" name=""/>
        <dsp:cNvSpPr/>
      </dsp:nvSpPr>
      <dsp:spPr>
        <a:xfrm>
          <a:off x="615713" y="457963"/>
          <a:ext cx="4332795" cy="27513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5000" kern="1200"/>
            <a:t>Trenutna epidemiološka situacija ASK</a:t>
          </a:r>
          <a:endParaRPr lang="en-US" sz="5000" kern="1200"/>
        </a:p>
      </dsp:txBody>
      <dsp:txXfrm>
        <a:off x="696297" y="538547"/>
        <a:ext cx="4171627" cy="2590157"/>
      </dsp:txXfrm>
    </dsp:sp>
    <dsp:sp modelId="{7C0AB1FE-4688-44D4-9C25-E2918E6EB684}">
      <dsp:nvSpPr>
        <dsp:cNvPr id="0" name=""/>
        <dsp:cNvSpPr/>
      </dsp:nvSpPr>
      <dsp:spPr>
        <a:xfrm>
          <a:off x="5429930" y="612"/>
          <a:ext cx="4332795" cy="27513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BF9B6F-8470-46BE-8650-CBD3C5CAA15A}">
      <dsp:nvSpPr>
        <dsp:cNvPr id="0" name=""/>
        <dsp:cNvSpPr/>
      </dsp:nvSpPr>
      <dsp:spPr>
        <a:xfrm>
          <a:off x="5911352" y="457963"/>
          <a:ext cx="4332795" cy="27513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5000" kern="1200"/>
            <a:t>Mjere kontrole ASK u primjeni</a:t>
          </a:r>
          <a:endParaRPr lang="en-US" sz="5000" kern="1200"/>
        </a:p>
      </dsp:txBody>
      <dsp:txXfrm>
        <a:off x="5991936" y="538547"/>
        <a:ext cx="4171627" cy="25901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16A85E-AA78-40FC-A62C-43EF8D89ACAE}" type="datetimeFigureOut">
              <a:rPr lang="en-GB" smtClean="0"/>
              <a:t>05/01/2024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90B7B3-A185-4958-8C1E-87FF451D60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4856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90B7B3-A185-4958-8C1E-87FF451D60D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03282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90B7B3-A185-4958-8C1E-87FF451D60D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78490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-</a:t>
            </a:r>
            <a:r>
              <a:rPr lang="hr-HR" dirty="0" err="1"/>
              <a:t>regarding</a:t>
            </a:r>
            <a:r>
              <a:rPr lang="hr-HR" dirty="0"/>
              <a:t> </a:t>
            </a:r>
            <a:r>
              <a:rPr lang="hr-HR" dirty="0" err="1"/>
              <a:t>results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passive</a:t>
            </a:r>
            <a:r>
              <a:rPr lang="hr-HR" dirty="0"/>
              <a:t> </a:t>
            </a:r>
            <a:r>
              <a:rPr lang="hr-HR" dirty="0" err="1"/>
              <a:t>surveilance</a:t>
            </a:r>
            <a:r>
              <a:rPr lang="hr-HR" dirty="0"/>
              <a:t>  </a:t>
            </a:r>
            <a:r>
              <a:rPr lang="hr-HR" dirty="0" err="1"/>
              <a:t>in</a:t>
            </a:r>
            <a:r>
              <a:rPr lang="hr-HR" dirty="0"/>
              <a:t> </a:t>
            </a:r>
            <a:r>
              <a:rPr lang="hr-HR" dirty="0" err="1"/>
              <a:t>kept</a:t>
            </a:r>
            <a:r>
              <a:rPr lang="hr-HR" dirty="0"/>
              <a:t> </a:t>
            </a:r>
            <a:r>
              <a:rPr lang="hr-HR" dirty="0" err="1"/>
              <a:t>pigs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left</a:t>
            </a:r>
            <a:r>
              <a:rPr lang="hr-HR" dirty="0"/>
              <a:t> </a:t>
            </a:r>
            <a:r>
              <a:rPr lang="hr-HR" dirty="0" err="1"/>
              <a:t>graph</a:t>
            </a:r>
            <a:r>
              <a:rPr lang="hr-HR" dirty="0"/>
              <a:t> </a:t>
            </a:r>
            <a:r>
              <a:rPr lang="hr-HR" dirty="0" err="1"/>
              <a:t>shows</a:t>
            </a:r>
            <a:r>
              <a:rPr lang="hr-HR" dirty="0"/>
              <a:t> </a:t>
            </a:r>
            <a:r>
              <a:rPr lang="hr-HR" dirty="0" err="1"/>
              <a:t>results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testing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establishments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</a:t>
            </a:r>
            <a:r>
              <a:rPr lang="hr-HR" dirty="0" err="1"/>
              <a:t>counties</a:t>
            </a:r>
            <a:r>
              <a:rPr lang="hr-HR" dirty="0"/>
              <a:t> </a:t>
            </a:r>
            <a:r>
              <a:rPr lang="hr-HR" dirty="0" err="1"/>
              <a:t>affected</a:t>
            </a:r>
            <a:r>
              <a:rPr lang="hr-HR" dirty="0"/>
              <a:t> </a:t>
            </a:r>
            <a:r>
              <a:rPr lang="hr-HR" dirty="0" err="1"/>
              <a:t>by</a:t>
            </a:r>
            <a:r>
              <a:rPr lang="hr-HR" dirty="0"/>
              <a:t> ASF </a:t>
            </a:r>
            <a:r>
              <a:rPr lang="hr-HR" dirty="0" err="1"/>
              <a:t>from</a:t>
            </a:r>
            <a:r>
              <a:rPr lang="hr-HR" dirty="0"/>
              <a:t> </a:t>
            </a:r>
            <a:r>
              <a:rPr lang="hr-HR" dirty="0" err="1"/>
              <a:t>July</a:t>
            </a:r>
            <a:r>
              <a:rPr lang="hr-HR" dirty="0"/>
              <a:t> </a:t>
            </a:r>
            <a:r>
              <a:rPr lang="hr-HR" dirty="0" err="1"/>
              <a:t>till</a:t>
            </a:r>
            <a:r>
              <a:rPr lang="hr-HR" dirty="0"/>
              <a:t> </a:t>
            </a:r>
            <a:r>
              <a:rPr lang="hr-HR" dirty="0" err="1"/>
              <a:t>November</a:t>
            </a:r>
            <a:r>
              <a:rPr lang="hr-HR" dirty="0"/>
              <a:t> </a:t>
            </a:r>
          </a:p>
          <a:p>
            <a:r>
              <a:rPr lang="hr-HR" dirty="0"/>
              <a:t>- </a:t>
            </a:r>
            <a:r>
              <a:rPr lang="hr-HR" dirty="0" err="1"/>
              <a:t>the</a:t>
            </a:r>
            <a:r>
              <a:rPr lang="hr-HR" dirty="0"/>
              <a:t> no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outbreas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OSB </a:t>
            </a:r>
            <a:r>
              <a:rPr lang="hr-HR" dirty="0" err="1"/>
              <a:t>and</a:t>
            </a:r>
            <a:r>
              <a:rPr lang="hr-HR" dirty="0"/>
              <a:t> BP </a:t>
            </a:r>
            <a:r>
              <a:rPr lang="hr-HR" dirty="0" err="1"/>
              <a:t>counties</a:t>
            </a:r>
            <a:r>
              <a:rPr lang="hr-HR" dirty="0"/>
              <a:t> </a:t>
            </a:r>
            <a:r>
              <a:rPr lang="hr-HR" dirty="0" err="1"/>
              <a:t>was</a:t>
            </a:r>
            <a:r>
              <a:rPr lang="hr-HR" dirty="0"/>
              <a:t> </a:t>
            </a:r>
            <a:r>
              <a:rPr lang="hr-HR" dirty="0" err="1"/>
              <a:t>significantly</a:t>
            </a:r>
            <a:r>
              <a:rPr lang="hr-HR" dirty="0"/>
              <a:t> </a:t>
            </a:r>
            <a:r>
              <a:rPr lang="hr-HR" dirty="0" err="1"/>
              <a:t>lover</a:t>
            </a:r>
            <a:r>
              <a:rPr lang="hr-HR" dirty="0"/>
              <a:t> </a:t>
            </a:r>
            <a:r>
              <a:rPr lang="hr-HR" dirty="0" err="1"/>
              <a:t>than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VUSR,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spread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disease</a:t>
            </a:r>
            <a:r>
              <a:rPr lang="hr-HR" dirty="0"/>
              <a:t>  </a:t>
            </a:r>
            <a:r>
              <a:rPr lang="hr-HR" dirty="0" err="1"/>
              <a:t>in</a:t>
            </a:r>
            <a:r>
              <a:rPr lang="hr-HR" dirty="0"/>
              <a:t> </a:t>
            </a:r>
            <a:r>
              <a:rPr lang="hr-HR" dirty="0" err="1"/>
              <a:t>those</a:t>
            </a:r>
            <a:r>
              <a:rPr lang="hr-HR" dirty="0"/>
              <a:t> 2 </a:t>
            </a:r>
            <a:r>
              <a:rPr lang="hr-HR" dirty="0" err="1"/>
              <a:t>counties</a:t>
            </a:r>
            <a:r>
              <a:rPr lang="hr-HR" dirty="0"/>
              <a:t> </a:t>
            </a:r>
            <a:r>
              <a:rPr lang="hr-HR" dirty="0" err="1"/>
              <a:t>is</a:t>
            </a:r>
            <a:r>
              <a:rPr lang="hr-HR" dirty="0"/>
              <a:t> </a:t>
            </a:r>
            <a:r>
              <a:rPr lang="hr-HR" dirty="0" err="1"/>
              <a:t>very</a:t>
            </a:r>
            <a:r>
              <a:rPr lang="hr-HR" dirty="0"/>
              <a:t> </a:t>
            </a:r>
            <a:r>
              <a:rPr lang="hr-HR" dirty="0" err="1"/>
              <a:t>limeted</a:t>
            </a:r>
            <a:r>
              <a:rPr lang="hr-HR" dirty="0"/>
              <a:t>  to </a:t>
            </a:r>
            <a:r>
              <a:rPr lang="hr-HR" dirty="0" err="1"/>
              <a:t>neigbouring</a:t>
            </a:r>
            <a:r>
              <a:rPr lang="hr-HR" dirty="0"/>
              <a:t> </a:t>
            </a:r>
            <a:r>
              <a:rPr lang="hr-HR" dirty="0" err="1"/>
              <a:t>municipalities</a:t>
            </a:r>
            <a:r>
              <a:rPr lang="hr-HR" dirty="0"/>
              <a:t> </a:t>
            </a:r>
            <a:r>
              <a:rPr lang="hr-HR" dirty="0" err="1"/>
              <a:t>bordering</a:t>
            </a:r>
            <a:r>
              <a:rPr lang="hr-HR" dirty="0"/>
              <a:t> </a:t>
            </a:r>
            <a:r>
              <a:rPr lang="hr-HR" dirty="0" err="1"/>
              <a:t>with</a:t>
            </a:r>
            <a:r>
              <a:rPr lang="hr-HR" dirty="0"/>
              <a:t> </a:t>
            </a:r>
            <a:r>
              <a:rPr lang="hr-HR" dirty="0" err="1"/>
              <a:t>area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VUSR </a:t>
            </a:r>
            <a:r>
              <a:rPr lang="hr-HR" dirty="0" err="1"/>
              <a:t>county</a:t>
            </a:r>
            <a:r>
              <a:rPr lang="hr-HR" dirty="0"/>
              <a:t>. </a:t>
            </a:r>
          </a:p>
          <a:p>
            <a:endParaRPr lang="hr-HR" dirty="0"/>
          </a:p>
          <a:p>
            <a:r>
              <a:rPr lang="hr-HR" dirty="0"/>
              <a:t>- </a:t>
            </a:r>
            <a:r>
              <a:rPr lang="hr-HR" dirty="0" err="1"/>
              <a:t>additionally</a:t>
            </a:r>
            <a:r>
              <a:rPr lang="hr-HR" dirty="0"/>
              <a:t> to </a:t>
            </a:r>
            <a:r>
              <a:rPr lang="hr-HR" dirty="0" err="1"/>
              <a:t>that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VUSR </a:t>
            </a:r>
            <a:r>
              <a:rPr lang="hr-HR" dirty="0" err="1"/>
              <a:t>county</a:t>
            </a:r>
            <a:r>
              <a:rPr lang="hr-HR" dirty="0"/>
              <a:t>  </a:t>
            </a:r>
            <a:r>
              <a:rPr lang="en-US" dirty="0"/>
              <a:t>period was marked by a negative trend </a:t>
            </a:r>
            <a:r>
              <a:rPr lang="hr-HR" dirty="0" err="1"/>
              <a:t>with</a:t>
            </a:r>
            <a:r>
              <a:rPr lang="en-US" dirty="0"/>
              <a:t> increasing the number of positive </a:t>
            </a:r>
            <a:r>
              <a:rPr lang="hr-HR" dirty="0" err="1"/>
              <a:t>establishments</a:t>
            </a:r>
            <a:r>
              <a:rPr lang="hr-HR" dirty="0"/>
              <a:t> </a:t>
            </a:r>
            <a:r>
              <a:rPr lang="hr-HR" dirty="0" err="1"/>
              <a:t>versus</a:t>
            </a:r>
            <a:r>
              <a:rPr lang="hr-HR" dirty="0"/>
              <a:t> </a:t>
            </a:r>
            <a:r>
              <a:rPr lang="hr-HR" dirty="0" err="1"/>
              <a:t>decreasing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negative </a:t>
            </a:r>
            <a:r>
              <a:rPr lang="hr-HR" dirty="0" err="1"/>
              <a:t>ones</a:t>
            </a:r>
            <a:endParaRPr lang="hr-HR" dirty="0"/>
          </a:p>
          <a:p>
            <a:r>
              <a:rPr lang="hr-HR" noProof="0" dirty="0"/>
              <a:t>-</a:t>
            </a:r>
            <a:r>
              <a:rPr lang="en-US" noProof="0" dirty="0"/>
              <a:t>compared to</a:t>
            </a:r>
            <a:r>
              <a:rPr lang="hr-HR" noProof="0" dirty="0"/>
              <a:t> </a:t>
            </a:r>
            <a:r>
              <a:rPr lang="hr-HR" noProof="0" dirty="0" err="1"/>
              <a:t>whole</a:t>
            </a:r>
            <a:r>
              <a:rPr lang="hr-HR" noProof="0" dirty="0"/>
              <a:t> </a:t>
            </a:r>
            <a:r>
              <a:rPr lang="hr-HR" noProof="0" dirty="0" err="1"/>
              <a:t>epidemic</a:t>
            </a:r>
            <a:r>
              <a:rPr lang="hr-HR" noProof="0" dirty="0"/>
              <a:t> period</a:t>
            </a:r>
            <a:r>
              <a:rPr lang="en-US" noProof="0" dirty="0"/>
              <a:t>, the </a:t>
            </a:r>
            <a:r>
              <a:rPr lang="hr-HR" noProof="0" dirty="0" err="1"/>
              <a:t>right</a:t>
            </a:r>
            <a:r>
              <a:rPr lang="en-US" noProof="0" dirty="0"/>
              <a:t> graph shows a reversed trend</a:t>
            </a:r>
            <a:r>
              <a:rPr lang="hr-HR" noProof="0" dirty="0"/>
              <a:t> </a:t>
            </a:r>
            <a:r>
              <a:rPr lang="hr-HR" noProof="0" dirty="0" err="1"/>
              <a:t>noticed</a:t>
            </a:r>
            <a:r>
              <a:rPr lang="hr-HR" noProof="0" dirty="0"/>
              <a:t> </a:t>
            </a:r>
            <a:r>
              <a:rPr lang="en-US" noProof="0" dirty="0"/>
              <a:t>during November, </a:t>
            </a:r>
            <a:r>
              <a:rPr lang="hr-HR" noProof="0" dirty="0" err="1"/>
              <a:t>in</a:t>
            </a:r>
            <a:r>
              <a:rPr lang="en-US" noProof="0" dirty="0"/>
              <a:t> which a constant increase </a:t>
            </a:r>
            <a:r>
              <a:rPr lang="hr-HR" noProof="0" dirty="0" err="1"/>
              <a:t>of</a:t>
            </a:r>
            <a:r>
              <a:rPr lang="en-US" noProof="0" dirty="0"/>
              <a:t> </a:t>
            </a:r>
            <a:r>
              <a:rPr lang="en-US" noProof="0" dirty="0" err="1"/>
              <a:t>negativ</a:t>
            </a:r>
            <a:r>
              <a:rPr lang="hr-HR" noProof="0" dirty="0" err="1"/>
              <a:t>ly</a:t>
            </a:r>
            <a:r>
              <a:rPr lang="hr-HR" noProof="0" dirty="0"/>
              <a:t> </a:t>
            </a:r>
            <a:r>
              <a:rPr lang="hr-HR" noProof="0" dirty="0" err="1"/>
              <a:t>tested</a:t>
            </a:r>
            <a:r>
              <a:rPr lang="en-US" noProof="0" dirty="0"/>
              <a:t> </a:t>
            </a:r>
            <a:r>
              <a:rPr lang="hr-HR" noProof="0" dirty="0" err="1"/>
              <a:t>establishments</a:t>
            </a:r>
            <a:r>
              <a:rPr lang="en-US" noProof="0" dirty="0"/>
              <a:t> and a decrease </a:t>
            </a:r>
            <a:r>
              <a:rPr lang="hr-HR" noProof="0" dirty="0" err="1"/>
              <a:t>of</a:t>
            </a:r>
            <a:r>
              <a:rPr lang="hr-HR" noProof="0" dirty="0"/>
              <a:t> </a:t>
            </a:r>
            <a:r>
              <a:rPr lang="en-US" noProof="0" dirty="0"/>
              <a:t>positive </a:t>
            </a:r>
            <a:r>
              <a:rPr lang="hr-HR" noProof="0" dirty="0" err="1"/>
              <a:t>ones</a:t>
            </a:r>
            <a:r>
              <a:rPr lang="hr-HR" noProof="0" dirty="0"/>
              <a:t> </a:t>
            </a:r>
            <a:r>
              <a:rPr lang="hr-HR" noProof="0" dirty="0" err="1"/>
              <a:t>is</a:t>
            </a:r>
            <a:r>
              <a:rPr lang="hr-HR" noProof="0" dirty="0"/>
              <a:t> </a:t>
            </a:r>
            <a:r>
              <a:rPr lang="hr-HR" noProof="0" dirty="0" err="1"/>
              <a:t>recorded</a:t>
            </a:r>
            <a:endParaRPr lang="en-US" noProof="0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90B7B3-A185-4958-8C1E-87FF451D60D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08065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90B7B3-A185-4958-8C1E-87FF451D60D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50683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90B7B3-A185-4958-8C1E-87FF451D60D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84825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90B7B3-A185-4958-8C1E-87FF451D60D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20894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3152B-105D-31C4-B04B-730FB61522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33263-4F01-3D4B-CDB4-6F7FCEC998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4EECDD-F18A-3624-E5F2-A0660294D6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DBA17-8123-4477-94FF-FE14FF6D9464}" type="datetimeFigureOut">
              <a:rPr lang="en-GB" smtClean="0"/>
              <a:t>05/01/2024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A6C283-884E-ECC0-E865-06D3AAB13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B661C8-AA9C-9305-941F-CBB06CCA7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D28FD-EC08-409B-90BC-61FFAC4DE0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8468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D1F34-2EE6-331A-B9B4-31760B81B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0D323D-D957-4A02-0BBB-801599A93E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00FAAE-B179-5826-32E2-4B54A3AD6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DBA17-8123-4477-94FF-FE14FF6D9464}" type="datetimeFigureOut">
              <a:rPr lang="en-GB" smtClean="0"/>
              <a:t>05/01/2024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9F3727-E9AC-D23F-B249-2EEA5E615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15E891-7EAC-4868-CBD6-6F2545342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D28FD-EC08-409B-90BC-61FFAC4DE0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0607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7A4120-B20A-99AF-0802-0C4FF346AF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DFF3E5-9662-1CE9-533B-CAB7365918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0D2FD2-4B8A-F098-58D1-59895875C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DBA17-8123-4477-94FF-FE14FF6D9464}" type="datetimeFigureOut">
              <a:rPr lang="en-GB" smtClean="0"/>
              <a:t>05/01/2024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4F1ED7-24C5-6114-D050-96163E186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FA52D5-9713-3B51-C599-D60ED56B5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D28FD-EC08-409B-90BC-61FFAC4DE0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44332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utnik 8"/>
          <p:cNvSpPr/>
          <p:nvPr userDrawn="1"/>
        </p:nvSpPr>
        <p:spPr>
          <a:xfrm>
            <a:off x="256032" y="148282"/>
            <a:ext cx="11683049" cy="6549080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 rtl="0"/>
            <a:endParaRPr lang="hr-HR" sz="1800" noProof="0"/>
          </a:p>
        </p:txBody>
      </p:sp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521207" y="448056"/>
            <a:ext cx="6877119" cy="640080"/>
          </a:xfrm>
        </p:spPr>
        <p:txBody>
          <a:bodyPr rtlCol="0" anchor="b" anchorCtr="0">
            <a:normAutofit/>
          </a:bodyPr>
          <a:lstStyle>
            <a:lvl1pPr>
              <a:defRPr sz="2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rtl="0"/>
            <a:r>
              <a:rPr lang="hr-HR" noProof="0"/>
              <a:t>Kliknite da biste uredili stil naslova matrice</a:t>
            </a:r>
          </a:p>
        </p:txBody>
      </p:sp>
      <p:sp>
        <p:nvSpPr>
          <p:cNvPr id="3" name="Rezervirano mjesto za sadržaj 2"/>
          <p:cNvSpPr>
            <a:spLocks noGrp="1"/>
          </p:cNvSpPr>
          <p:nvPr>
            <p:ph sz="quarter" idx="10" hasCustomPrompt="1"/>
          </p:nvPr>
        </p:nvSpPr>
        <p:spPr>
          <a:xfrm>
            <a:off x="539496" y="1435608"/>
            <a:ext cx="44165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hr-HR" noProof="0" dirty="0"/>
              <a:t>Kliknite da biste uredili stilove teksta matrice</a:t>
            </a:r>
          </a:p>
          <a:p>
            <a:pPr marL="0" lvl="1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hr-HR" noProof="0" dirty="0"/>
              <a:t>Druga razina</a:t>
            </a:r>
          </a:p>
          <a:p>
            <a:pPr marL="0" lvl="2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hr-HR" noProof="0" dirty="0"/>
              <a:t>Treća razina</a:t>
            </a:r>
          </a:p>
          <a:p>
            <a:pPr marL="0" lvl="3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hr-HR" noProof="0" dirty="0"/>
              <a:t>Četvrta razina</a:t>
            </a:r>
          </a:p>
          <a:p>
            <a:pPr marL="0" lvl="4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hr-HR" noProof="0" dirty="0"/>
              <a:t>Peta razina</a:t>
            </a:r>
          </a:p>
        </p:txBody>
      </p:sp>
      <p:sp>
        <p:nvSpPr>
          <p:cNvPr id="6" name="Rezervirano mjesto za datum 3"/>
          <p:cNvSpPr>
            <a:spLocks noGrp="1"/>
          </p:cNvSpPr>
          <p:nvPr>
            <p:ph type="dt" sz="half" idx="2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A16EF346-045D-4C42-AE80-DE1DA80FDB3B}" type="datetime1">
              <a:rPr lang="hr-HR" noProof="0" smtClean="0"/>
              <a:t>5.1.2024.</a:t>
            </a:fld>
            <a:endParaRPr lang="hr-HR" noProof="0"/>
          </a:p>
        </p:txBody>
      </p:sp>
      <p:sp>
        <p:nvSpPr>
          <p:cNvPr id="7" name="Rezervirano mjesto za podnožje 4"/>
          <p:cNvSpPr>
            <a:spLocks noGrp="1"/>
          </p:cNvSpPr>
          <p:nvPr>
            <p:ph type="ftr" sz="quarter" idx="3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endParaRPr lang="hr-HR" noProof="0"/>
          </a:p>
        </p:txBody>
      </p:sp>
      <p:sp>
        <p:nvSpPr>
          <p:cNvPr id="8" name="Rezervirano mjesto za broj slajda 5"/>
          <p:cNvSpPr>
            <a:spLocks noGrp="1"/>
          </p:cNvSpPr>
          <p:nvPr>
            <p:ph type="sldNum" sz="quarter" idx="4"/>
          </p:nvPr>
        </p:nvSpPr>
        <p:spPr>
          <a:xfrm>
            <a:off x="837192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9860EDB8-5305-433F-BE41-D7A86D811DB3}" type="slidenum">
              <a:rPr lang="hr-HR" noProof="0" smtClean="0"/>
              <a:pPr/>
              <a:t>‹#›</a:t>
            </a:fld>
            <a:endParaRPr lang="hr-HR" noProof="0"/>
          </a:p>
        </p:txBody>
      </p:sp>
      <p:cxnSp>
        <p:nvCxnSpPr>
          <p:cNvPr id="10" name="Ravni poveznik 9">
            <a:extLst>
              <a:ext uri="{FF2B5EF4-FFF2-40B4-BE49-F238E27FC236}">
                <a16:creationId xmlns:a16="http://schemas.microsoft.com/office/drawing/2014/main" id="{0E6F701F-18EF-DAAB-BED9-64B705F6CFF7}"/>
              </a:ext>
            </a:extLst>
          </p:cNvPr>
          <p:cNvCxnSpPr>
            <a:cxnSpLocks/>
          </p:cNvCxnSpPr>
          <p:nvPr userDrawn="1"/>
        </p:nvCxnSpPr>
        <p:spPr>
          <a:xfrm>
            <a:off x="539496" y="1088136"/>
            <a:ext cx="9815466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6422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21567-323D-EDC1-B69B-F45FCBB50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650D60-19BC-A79E-10E1-896DFD9F2C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ED9991-4A20-7130-E753-C6B96195C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DBA17-8123-4477-94FF-FE14FF6D9464}" type="datetimeFigureOut">
              <a:rPr lang="en-GB" smtClean="0"/>
              <a:t>05/01/2024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87B5DE-9893-466D-53BB-7184EC6C0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0228B7-70C0-7D8C-24CA-44C3A37ED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D28FD-EC08-409B-90BC-61FFAC4DE0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7489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1A104-1422-878F-F750-B027D80DF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C57813-E4AD-59B1-0EC8-121A84F4D1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F30C14-7A13-752E-8E92-B4A185EE3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DBA17-8123-4477-94FF-FE14FF6D9464}" type="datetimeFigureOut">
              <a:rPr lang="en-GB" smtClean="0"/>
              <a:t>05/01/2024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3EB6B2-E305-2CA9-A831-6CD88857E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0CDB-86A0-AF84-4978-B1D64D863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D28FD-EC08-409B-90BC-61FFAC4DE0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359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5F756-9B97-6CF1-50C8-69A2DE884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EF4919-D19C-8B1D-47AF-0D0C49F206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045F03-A80C-5331-36FA-1F9C84A423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4CAC54-FE5A-0A9F-D572-8F882C078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DBA17-8123-4477-94FF-FE14FF6D9464}" type="datetimeFigureOut">
              <a:rPr lang="en-GB" smtClean="0"/>
              <a:t>05/01/2024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C93938-1A03-9AFC-809C-F30D89581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A34B49-D28F-B8D4-EE1B-D3243224A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D28FD-EC08-409B-90BC-61FFAC4DE0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7021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933AB-80FC-0230-0507-CD4F28EB0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E06903-FCFD-44E6-687E-CC5DB5B15F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CED0C2-2BB2-8568-76EC-A053A48592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5C4E73-1AA7-12CC-560E-38D5A7F2B7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74681C-FD14-30D0-6482-8D07503652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A96986E-CE81-4234-1DE3-B21704B8D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DBA17-8123-4477-94FF-FE14FF6D9464}" type="datetimeFigureOut">
              <a:rPr lang="en-GB" smtClean="0"/>
              <a:t>05/01/2024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5D8D3F-135A-24FE-551D-80895CB38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4507DC5-2491-583A-DA7E-7AB65AD71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D28FD-EC08-409B-90BC-61FFAC4DE0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5476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1BFB7-2C2C-E463-80FA-06ED45EFE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57B7DD-3508-8D4E-5D5E-AA325D06C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DBA17-8123-4477-94FF-FE14FF6D9464}" type="datetimeFigureOut">
              <a:rPr lang="en-GB" smtClean="0"/>
              <a:t>05/01/2024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EA21C0-DDAD-5F68-14F5-C497B6640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E52833-FA4F-D97B-D7D7-7EFD5F9A8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D28FD-EC08-409B-90BC-61FFAC4DE0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0526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FBA89BC-6C23-9075-DAE8-42735B48D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DBA17-8123-4477-94FF-FE14FF6D9464}" type="datetimeFigureOut">
              <a:rPr lang="en-GB" smtClean="0"/>
              <a:t>05/01/2024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FCC99B-332F-5C3F-A13D-6C87C737B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2F8276-3436-853E-8A47-D2E95EFE6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D28FD-EC08-409B-90BC-61FFAC4DE0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8920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BE625-36BB-87D0-0C07-A59E27A59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FD2FE6-BDAF-24F6-268B-A84204A14B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9A5509-3D7E-48AD-BD4E-A7F2E753F5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3D604D-5EE6-E2B7-DCCE-6647598F4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DBA17-8123-4477-94FF-FE14FF6D9464}" type="datetimeFigureOut">
              <a:rPr lang="en-GB" smtClean="0"/>
              <a:t>05/01/2024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CE023D-9FC9-E4A9-5BEE-5F7B1691E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E5FAA5-AAB2-239F-37CA-62CEA6FCC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D28FD-EC08-409B-90BC-61FFAC4DE0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0365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5B5B3-FF28-9E4F-C6BE-6C8F2AB27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581D15-2599-310A-368F-3C908F845D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D04C22-4C0F-7A32-9459-C2A688470F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DCECF8-C86F-6B31-6176-2CE716A0C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DBA17-8123-4477-94FF-FE14FF6D9464}" type="datetimeFigureOut">
              <a:rPr lang="en-GB" smtClean="0"/>
              <a:t>05/01/2024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2C9ECF-7F62-306C-49A7-86EBFDCF2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29A9A8-C92B-204F-776F-ACC1ECFBB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D28FD-EC08-409B-90BC-61FFAC4DE0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1086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40A92D-AE1B-AA7C-8044-94BE0D6E7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21EE33-1179-08AC-5CFD-1BF1FAF88F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26945-0C48-AAA3-DFF6-75D2281345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9DBA17-8123-4477-94FF-FE14FF6D9464}" type="datetimeFigureOut">
              <a:rPr lang="en-GB" smtClean="0"/>
              <a:t>05/01/2024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820CD2-F6B7-3737-3172-1B0A5BA162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4239F-97A7-7FB8-E9E9-5AD4021DB6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CD28FD-EC08-409B-90BC-61FFAC4DE0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6412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eterinarstvo.hr/UserDocsImages/ASK/Rje%C5%A1enje_zone%20ograni%C4%8Denja_20.12.23.pdf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8C8E9BC-4CCF-DEC8-D141-0C4D73937E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86601" y="1545917"/>
            <a:ext cx="8949690" cy="3163529"/>
          </a:xfrm>
        </p:spPr>
        <p:txBody>
          <a:bodyPr anchor="ctr">
            <a:normAutofit/>
          </a:bodyPr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Provedba mjera kontrole i suzbijanja Afričke svinjske kuge propisanih Naredbom</a:t>
            </a:r>
          </a:p>
        </p:txBody>
      </p:sp>
      <p:sp>
        <p:nvSpPr>
          <p:cNvPr id="40" name="Rectangle 19">
            <a:extLst>
              <a:ext uri="{FF2B5EF4-FFF2-40B4-BE49-F238E27FC236}">
                <a16:creationId xmlns:a16="http://schemas.microsoft.com/office/drawing/2014/main" id="{A32DDDDB-B463-1544-2E45-5A46CF4408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5245622" y="-88387"/>
            <a:ext cx="1686145" cy="12206614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chemeClr val="accent2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21">
            <a:extLst>
              <a:ext uri="{FF2B5EF4-FFF2-40B4-BE49-F238E27FC236}">
                <a16:creationId xmlns:a16="http://schemas.microsoft.com/office/drawing/2014/main" id="{00119797-EECC-175B-72BF-C218A21356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538194" y="1262730"/>
            <a:ext cx="1672575" cy="9517964"/>
          </a:xfrm>
          <a:prstGeom prst="rect">
            <a:avLst/>
          </a:prstGeom>
          <a:gradFill>
            <a:gsLst>
              <a:gs pos="47000">
                <a:schemeClr val="accent2">
                  <a:alpha val="0"/>
                </a:schemeClr>
              </a:gs>
              <a:gs pos="95000">
                <a:schemeClr val="accent2"/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23">
            <a:extLst>
              <a:ext uri="{FF2B5EF4-FFF2-40B4-BE49-F238E27FC236}">
                <a16:creationId xmlns:a16="http://schemas.microsoft.com/office/drawing/2014/main" id="{2D326DB0-D290-E656-7866-713DA14FC6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618370" y="284362"/>
            <a:ext cx="1686152" cy="11461107"/>
          </a:xfrm>
          <a:prstGeom prst="rect">
            <a:avLst/>
          </a:prstGeom>
          <a:gradFill>
            <a:gsLst>
              <a:gs pos="58000">
                <a:schemeClr val="accent5">
                  <a:lumMod val="60000"/>
                  <a:lumOff val="40000"/>
                  <a:alpha val="0"/>
                </a:schemeClr>
              </a:gs>
              <a:gs pos="100000">
                <a:schemeClr val="accent5">
                  <a:alpha val="80000"/>
                </a:scheme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73B4F1B9-5B99-D8DF-AF8A-25BF3EC78D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5471" y="5595401"/>
            <a:ext cx="11634684" cy="1115115"/>
          </a:xfrm>
        </p:spPr>
        <p:txBody>
          <a:bodyPr anchor="ctr">
            <a:normAutofit/>
          </a:bodyPr>
          <a:lstStyle/>
          <a:p>
            <a:endParaRPr lang="hr-HR" sz="800" dirty="0">
              <a:solidFill>
                <a:srgbClr val="FFFFFF"/>
              </a:solidFill>
            </a:endParaRPr>
          </a:p>
          <a:p>
            <a:r>
              <a:rPr lang="hr-HR" sz="1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04. siječanj 2024. </a:t>
            </a:r>
            <a:endParaRPr lang="en-GB" sz="18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r-HR" sz="8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 25">
            <a:extLst>
              <a:ext uri="{FF2B5EF4-FFF2-40B4-BE49-F238E27FC236}">
                <a16:creationId xmlns:a16="http://schemas.microsoft.com/office/drawing/2014/main" id="{52F5323D-1D78-58B7-40E4-489E233D8B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782420" y="1370378"/>
            <a:ext cx="1686152" cy="9289093"/>
          </a:xfrm>
          <a:prstGeom prst="rect">
            <a:avLst/>
          </a:prstGeom>
          <a:gradFill>
            <a:gsLst>
              <a:gs pos="48000">
                <a:schemeClr val="accent5">
                  <a:lumMod val="75000"/>
                  <a:alpha val="0"/>
                </a:schemeClr>
              </a:gs>
              <a:gs pos="100000">
                <a:schemeClr val="accent5">
                  <a:lumMod val="75000"/>
                  <a:alpha val="70000"/>
                </a:schemeClr>
              </a:gs>
            </a:gsLst>
            <a:lin ang="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194B14FC-61A5-C193-FA80-57AA35B409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160" y="408077"/>
            <a:ext cx="580952" cy="714286"/>
          </a:xfrm>
          <a:prstGeom prst="rect">
            <a:avLst/>
          </a:prstGeom>
        </p:spPr>
      </p:pic>
      <p:sp>
        <p:nvSpPr>
          <p:cNvPr id="5" name="Podnaslov 2">
            <a:extLst>
              <a:ext uri="{FF2B5EF4-FFF2-40B4-BE49-F238E27FC236}">
                <a16:creationId xmlns:a16="http://schemas.microsoft.com/office/drawing/2014/main" id="{86C78370-E3D6-8188-D379-EB619F8E589A}"/>
              </a:ext>
            </a:extLst>
          </p:cNvPr>
          <p:cNvSpPr txBox="1">
            <a:spLocks/>
          </p:cNvSpPr>
          <p:nvPr/>
        </p:nvSpPr>
        <p:spPr>
          <a:xfrm>
            <a:off x="1151477" y="481815"/>
            <a:ext cx="4427678" cy="7142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r-HR" sz="800" dirty="0">
              <a:solidFill>
                <a:srgbClr val="FFFFFF"/>
              </a:solidFill>
            </a:endParaRPr>
          </a:p>
          <a:p>
            <a:r>
              <a:rPr lang="hr-HR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Ministarstvo poljoprivrede</a:t>
            </a:r>
          </a:p>
          <a:p>
            <a:r>
              <a:rPr lang="hr-HR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Uprava za veterinarstvo i sigurnost hrane </a:t>
            </a:r>
          </a:p>
          <a:p>
            <a:endParaRPr lang="hr-HR" sz="8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49204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" name="Rectangle 22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5D72298D-84B4-A177-23E3-287082BCC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hr-HR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Mjere kontrole</a:t>
            </a:r>
            <a:endParaRPr lang="en-AU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0999EE71-9C67-63E9-5D05-107A2084039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30936" y="2660904"/>
            <a:ext cx="5172964" cy="3547872"/>
          </a:xfrm>
          <a:prstGeom prst="rect">
            <a:avLst/>
          </a:prstGeom>
        </p:spPr>
        <p:txBody>
          <a:bodyPr anchor="t">
            <a:normAutofit fontScale="92500"/>
          </a:bodyPr>
          <a:lstStyle/>
          <a:p>
            <a:endParaRPr lang="hr-H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Reg. 2016/429, DR 2020/687, IR 2023/594, </a:t>
            </a:r>
            <a:r>
              <a:rPr lang="hr-H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Zakon o zdravlju životinja 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hr-H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NN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152/22, 154/22)</a:t>
            </a:r>
          </a:p>
          <a:p>
            <a:r>
              <a:rPr lang="hr-HR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Naredba o mjerama kontrole za suzbijanje ASK u RH </a:t>
            </a: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hr-HR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NN </a:t>
            </a: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147/23)</a:t>
            </a:r>
            <a:endParaRPr lang="hr-HR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hr-H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snazi od 13.12.23.  </a:t>
            </a:r>
          </a:p>
          <a:p>
            <a:r>
              <a:rPr lang="hr-HR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Novo Rješenje o zonama ograničenja od 20.12.</a:t>
            </a:r>
          </a:p>
          <a:p>
            <a:pPr marL="0" indent="0">
              <a:buNone/>
            </a:pPr>
            <a:r>
              <a:rPr lang="hr-HR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http://www.veterinarstvo.hr/UserDocsImages/ASK/Rje%C5%A1enje_zone%20ograni%C4%8Denja_20.12.23.pdf</a:t>
            </a:r>
            <a:r>
              <a:rPr lang="hr-HR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en-GB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buFont typeface="Wingdings" panose="05000000000000000000" pitchFamily="2" charset="2"/>
              <a:buChar char="q"/>
            </a:pPr>
            <a:endParaRPr lang="en-GB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>
              <a:buFont typeface="Calibri" panose="020F0502020204030204" pitchFamily="34" charset="0"/>
              <a:buChar char="-"/>
            </a:pPr>
            <a:endParaRPr lang="hr-HR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lvl="0" indent="0">
              <a:buNone/>
            </a:pPr>
            <a:endParaRPr lang="hr-HR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>
              <a:buFont typeface="Calibri" panose="020F0502020204030204" pitchFamily="34" charset="0"/>
              <a:buChar char="-"/>
            </a:pPr>
            <a:endParaRPr lang="hr-HR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5" name="Slika 4" descr="Slika na kojoj se prikazuje tekst, snimka zaslona, Font, broj&#10;&#10;Opis je automatski generiran">
            <a:extLst>
              <a:ext uri="{FF2B5EF4-FFF2-40B4-BE49-F238E27FC236}">
                <a16:creationId xmlns:a16="http://schemas.microsoft.com/office/drawing/2014/main" id="{6124013C-18D5-F986-501E-03328167F1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9048" y="2255322"/>
            <a:ext cx="5458968" cy="2347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0850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8">
            <a:extLst>
              <a:ext uri="{FF2B5EF4-FFF2-40B4-BE49-F238E27FC236}">
                <a16:creationId xmlns:a16="http://schemas.microsoft.com/office/drawing/2014/main" id="{1E5539EC-8CB8-002F-68C6-6788402826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29768"/>
            <a:ext cx="12202175" cy="1519356"/>
            <a:chOff x="-1" y="-29768"/>
            <a:chExt cx="12202175" cy="1519356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C5D55A6-9EFD-CDA3-20CC-A99812CE1A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5341412" y="-5371175"/>
              <a:ext cx="1519350" cy="12202174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0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0">
              <a:extLst>
                <a:ext uri="{FF2B5EF4-FFF2-40B4-BE49-F238E27FC236}">
                  <a16:creationId xmlns:a16="http://schemas.microsoft.com/office/drawing/2014/main" id="{A5B6E73B-6DFD-AE6C-1628-DF8DC30085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8917093" y="-1801610"/>
              <a:ext cx="1507122" cy="5063040"/>
            </a:xfrm>
            <a:prstGeom prst="rect">
              <a:avLst/>
            </a:prstGeom>
            <a:gradFill>
              <a:gsLst>
                <a:gs pos="5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0E00FC4-DDBC-F424-CF71-73AF7A284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3100712" y="-3130481"/>
              <a:ext cx="1519356" cy="7720782"/>
            </a:xfrm>
            <a:prstGeom prst="rect">
              <a:avLst/>
            </a:prstGeom>
            <a:gradFill>
              <a:gsLst>
                <a:gs pos="2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75000"/>
                  </a:schemeClr>
                </a:gs>
              </a:gsLst>
              <a:lin ang="1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id="{0DD71D1B-3F50-E63B-FE98-6CA7CB6D8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691" y="301843"/>
            <a:ext cx="10477109" cy="1003532"/>
          </a:xfrm>
        </p:spPr>
        <p:txBody>
          <a:bodyPr anchor="ctr">
            <a:normAutofit/>
          </a:bodyPr>
          <a:lstStyle/>
          <a:p>
            <a:pPr algn="ctr"/>
            <a:r>
              <a:rPr lang="hr-HR" sz="3200" dirty="0">
                <a:solidFill>
                  <a:srgbClr val="FFFFFF"/>
                </a:solidFill>
              </a:rPr>
              <a:t>Sažetak mogućih izuzeća za premještanje svinja</a:t>
            </a:r>
            <a:endParaRPr lang="en-GB" sz="3200" dirty="0">
              <a:solidFill>
                <a:srgbClr val="FFFFFF"/>
              </a:solidFill>
            </a:endParaRPr>
          </a:p>
        </p:txBody>
      </p:sp>
      <p:graphicFrame>
        <p:nvGraphicFramePr>
          <p:cNvPr id="4" name="Rezervirano mjesto sadržaja 3">
            <a:extLst>
              <a:ext uri="{FF2B5EF4-FFF2-40B4-BE49-F238E27FC236}">
                <a16:creationId xmlns:a16="http://schemas.microsoft.com/office/drawing/2014/main" id="{4677B2CE-24DB-C393-EDEE-EE758507FF8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1032179"/>
              </p:ext>
            </p:extLst>
          </p:nvPr>
        </p:nvGraphicFramePr>
        <p:xfrm>
          <a:off x="876690" y="2629638"/>
          <a:ext cx="10439013" cy="2907277"/>
        </p:xfrm>
        <a:graphic>
          <a:graphicData uri="http://schemas.openxmlformats.org/drawingml/2006/table">
            <a:tbl>
              <a:tblPr/>
              <a:tblGrid>
                <a:gridCol w="948935">
                  <a:extLst>
                    <a:ext uri="{9D8B030D-6E8A-4147-A177-3AD203B41FA5}">
                      <a16:colId xmlns:a16="http://schemas.microsoft.com/office/drawing/2014/main" val="3397037660"/>
                    </a:ext>
                  </a:extLst>
                </a:gridCol>
                <a:gridCol w="654025">
                  <a:extLst>
                    <a:ext uri="{9D8B030D-6E8A-4147-A177-3AD203B41FA5}">
                      <a16:colId xmlns:a16="http://schemas.microsoft.com/office/drawing/2014/main" val="1545779614"/>
                    </a:ext>
                  </a:extLst>
                </a:gridCol>
                <a:gridCol w="1620876">
                  <a:extLst>
                    <a:ext uri="{9D8B030D-6E8A-4147-A177-3AD203B41FA5}">
                      <a16:colId xmlns:a16="http://schemas.microsoft.com/office/drawing/2014/main" val="4067766556"/>
                    </a:ext>
                  </a:extLst>
                </a:gridCol>
                <a:gridCol w="1415561">
                  <a:extLst>
                    <a:ext uri="{9D8B030D-6E8A-4147-A177-3AD203B41FA5}">
                      <a16:colId xmlns:a16="http://schemas.microsoft.com/office/drawing/2014/main" val="4116097592"/>
                    </a:ext>
                  </a:extLst>
                </a:gridCol>
                <a:gridCol w="2072572">
                  <a:extLst>
                    <a:ext uri="{9D8B030D-6E8A-4147-A177-3AD203B41FA5}">
                      <a16:colId xmlns:a16="http://schemas.microsoft.com/office/drawing/2014/main" val="1631307298"/>
                    </a:ext>
                  </a:extLst>
                </a:gridCol>
                <a:gridCol w="1307302">
                  <a:extLst>
                    <a:ext uri="{9D8B030D-6E8A-4147-A177-3AD203B41FA5}">
                      <a16:colId xmlns:a16="http://schemas.microsoft.com/office/drawing/2014/main" val="3857887684"/>
                    </a:ext>
                  </a:extLst>
                </a:gridCol>
                <a:gridCol w="2419742">
                  <a:extLst>
                    <a:ext uri="{9D8B030D-6E8A-4147-A177-3AD203B41FA5}">
                      <a16:colId xmlns:a16="http://schemas.microsoft.com/office/drawing/2014/main" val="2908051622"/>
                    </a:ext>
                  </a:extLst>
                </a:gridCol>
              </a:tblGrid>
              <a:tr h="502614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hr-HR" sz="2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Premještanje svinja - izuzeća (članak 4. Naredbe)</a:t>
                      </a:r>
                    </a:p>
                  </a:txBody>
                  <a:tcPr marL="22398" marR="22398" marT="22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6170941"/>
                  </a:ext>
                </a:extLst>
              </a:tr>
              <a:tr h="896821">
                <a:tc>
                  <a:txBody>
                    <a:bodyPr/>
                    <a:lstStyle/>
                    <a:p>
                      <a:pPr algn="ctr" fontAlgn="b"/>
                      <a:r>
                        <a:rPr lang="hr-HR" sz="2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Zona</a:t>
                      </a:r>
                    </a:p>
                  </a:txBody>
                  <a:tcPr marL="22398" marR="22398" marT="22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EU</a:t>
                      </a:r>
                    </a:p>
                  </a:txBody>
                  <a:tcPr marL="22398" marR="22398" marT="22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n-NO" sz="2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EU zone II i III</a:t>
                      </a:r>
                    </a:p>
                  </a:txBody>
                  <a:tcPr marL="22398" marR="22398" marT="22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RH klaonice</a:t>
                      </a:r>
                    </a:p>
                  </a:txBody>
                  <a:tcPr marL="22398" marR="22398" marT="22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RH određene klaonice</a:t>
                      </a:r>
                    </a:p>
                  </a:txBody>
                  <a:tcPr marL="22398" marR="22398" marT="22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RH objekti </a:t>
                      </a:r>
                    </a:p>
                  </a:txBody>
                  <a:tcPr marL="22398" marR="22398" marT="22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RH objekti zona III (II*)</a:t>
                      </a:r>
                    </a:p>
                  </a:txBody>
                  <a:tcPr marL="22398" marR="22398" marT="22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382307"/>
                  </a:ext>
                </a:extLst>
              </a:tr>
              <a:tr h="502614">
                <a:tc>
                  <a:txBody>
                    <a:bodyPr/>
                    <a:lstStyle/>
                    <a:p>
                      <a:pPr algn="ctr" fontAlgn="b"/>
                      <a:r>
                        <a:rPr lang="hr-HR" sz="2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</a:t>
                      </a:r>
                    </a:p>
                  </a:txBody>
                  <a:tcPr marL="22398" marR="22398" marT="22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22398" marR="22398" marT="22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22398" marR="22398" marT="22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22398" marR="22398" marT="22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22398" marR="22398" marT="22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22398" marR="22398" marT="22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22398" marR="22398" marT="22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0204275"/>
                  </a:ext>
                </a:extLst>
              </a:tr>
              <a:tr h="502614">
                <a:tc>
                  <a:txBody>
                    <a:bodyPr/>
                    <a:lstStyle/>
                    <a:p>
                      <a:pPr algn="ctr" fontAlgn="b"/>
                      <a:r>
                        <a:rPr lang="hr-HR" sz="2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II</a:t>
                      </a:r>
                    </a:p>
                  </a:txBody>
                  <a:tcPr marL="22398" marR="22398" marT="22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22398" marR="22398" marT="22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22398" marR="22398" marT="22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22398" marR="22398" marT="22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22398" marR="22398" marT="22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22398" marR="22398" marT="22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22398" marR="22398" marT="22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924725"/>
                  </a:ext>
                </a:extLst>
              </a:tr>
              <a:tr h="502614">
                <a:tc>
                  <a:txBody>
                    <a:bodyPr/>
                    <a:lstStyle/>
                    <a:p>
                      <a:pPr algn="ctr" fontAlgn="b"/>
                      <a:r>
                        <a:rPr lang="hr-HR" sz="2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III</a:t>
                      </a:r>
                    </a:p>
                  </a:txBody>
                  <a:tcPr marL="22398" marR="22398" marT="22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22398" marR="22398" marT="22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22398" marR="22398" marT="22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22398" marR="22398" marT="22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22398" marR="22398" marT="22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22398" marR="22398" marT="22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22398" marR="22398" marT="22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30040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7810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6E9B3E6-E277-4D68-BA48-9CB43FFBD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065B0AA2-F0A4-29F3-0842-8D803A8DA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10173010" cy="1554480"/>
          </a:xfrm>
        </p:spPr>
        <p:txBody>
          <a:bodyPr anchor="ctr">
            <a:normAutofit/>
          </a:bodyPr>
          <a:lstStyle/>
          <a:p>
            <a:r>
              <a:rPr lang="hr-HR" sz="4800" dirty="0"/>
              <a:t>Sadržaj</a:t>
            </a:r>
            <a:endParaRPr lang="en-IE" sz="480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id="{41544D04-645A-D813-D0E0-7EA3CAA7F72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980716"/>
              </p:ext>
            </p:extLst>
          </p:nvPr>
        </p:nvGraphicFramePr>
        <p:xfrm>
          <a:off x="904602" y="3017519"/>
          <a:ext cx="10378440" cy="3209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16160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816A0C0-4097-5A40-3EA6-CA828010A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2" y="490407"/>
            <a:ext cx="10760054" cy="122829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Tjedna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dinamika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izbijanja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afričke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svinske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kuge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u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držanih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svinja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u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Hrvatskoj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b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26.6.2023. – </a:t>
            </a: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03.01.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2024. </a:t>
            </a:r>
            <a:endParaRPr lang="en-US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Rezervirano mjesto sadržaja 2">
            <a:extLst>
              <a:ext uri="{FF2B5EF4-FFF2-40B4-BE49-F238E27FC236}">
                <a16:creationId xmlns:a16="http://schemas.microsoft.com/office/drawing/2014/main" id="{C5BEE796-B0AF-DF52-E1A0-108D7FEB03AF}"/>
              </a:ext>
            </a:extLst>
          </p:cNvPr>
          <p:cNvSpPr txBox="1">
            <a:spLocks/>
          </p:cNvSpPr>
          <p:nvPr/>
        </p:nvSpPr>
        <p:spPr>
          <a:xfrm>
            <a:off x="761802" y="2321476"/>
            <a:ext cx="3447889" cy="38507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err="1"/>
              <a:t>Nema</a:t>
            </a:r>
            <a:r>
              <a:rPr lang="en-US" sz="2000" b="1" dirty="0"/>
              <a:t> </a:t>
            </a:r>
            <a:r>
              <a:rPr lang="en-US" sz="2000" b="1" dirty="0" err="1"/>
              <a:t>izbijanja</a:t>
            </a:r>
            <a:r>
              <a:rPr lang="en-US" sz="2000" b="1" dirty="0"/>
              <a:t> </a:t>
            </a:r>
            <a:r>
              <a:rPr lang="en-US" sz="2000" b="1" dirty="0" err="1"/>
              <a:t>zadnjih</a:t>
            </a:r>
            <a:r>
              <a:rPr lang="hr-HR" sz="2000" b="1" dirty="0"/>
              <a:t> 33</a:t>
            </a:r>
            <a:r>
              <a:rPr lang="en-US" sz="2000" b="1" dirty="0"/>
              <a:t> dana </a:t>
            </a:r>
          </a:p>
          <a:p>
            <a:r>
              <a:rPr lang="en-US" sz="2000" dirty="0" err="1"/>
              <a:t>Zadnje</a:t>
            </a:r>
            <a:r>
              <a:rPr lang="en-US" sz="2000" dirty="0"/>
              <a:t> </a:t>
            </a:r>
            <a:r>
              <a:rPr lang="en-US" sz="2000" dirty="0" err="1"/>
              <a:t>izbijanje</a:t>
            </a:r>
            <a:r>
              <a:rPr lang="en-US" sz="2000" dirty="0"/>
              <a:t> </a:t>
            </a:r>
            <a:r>
              <a:rPr lang="en-US" sz="2000" dirty="0" err="1"/>
              <a:t>potvrđeno</a:t>
            </a:r>
            <a:r>
              <a:rPr lang="en-US" sz="2000" dirty="0"/>
              <a:t> 1.12.23. u VSR </a:t>
            </a:r>
            <a:r>
              <a:rPr lang="en-US" sz="2000" dirty="0" err="1"/>
              <a:t>županiji</a:t>
            </a:r>
            <a:r>
              <a:rPr lang="en-US" sz="2000" dirty="0"/>
              <a:t>, </a:t>
            </a:r>
            <a:r>
              <a:rPr lang="en-US" sz="2000" dirty="0" err="1"/>
              <a:t>područje</a:t>
            </a:r>
            <a:r>
              <a:rPr lang="en-US" sz="2000" dirty="0"/>
              <a:t> zone </a:t>
            </a:r>
            <a:r>
              <a:rPr lang="en-US" sz="2000" dirty="0" err="1"/>
              <a:t>ograničenja</a:t>
            </a:r>
            <a:endParaRPr lang="en-US" sz="2000" dirty="0"/>
          </a:p>
          <a:p>
            <a:r>
              <a:rPr lang="en-US" sz="2000" dirty="0" err="1"/>
              <a:t>Nema</a:t>
            </a:r>
            <a:r>
              <a:rPr lang="en-US" sz="2000" dirty="0"/>
              <a:t> </a:t>
            </a:r>
            <a:r>
              <a:rPr lang="en-US" sz="2000" dirty="0" err="1"/>
              <a:t>otvorenih</a:t>
            </a:r>
            <a:r>
              <a:rPr lang="en-US" sz="2000" dirty="0"/>
              <a:t> </a:t>
            </a:r>
            <a:r>
              <a:rPr lang="en-US" sz="2000" dirty="0" err="1"/>
              <a:t>sumnji</a:t>
            </a:r>
            <a:endParaRPr lang="en-US" sz="2000" dirty="0"/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graphicFrame>
        <p:nvGraphicFramePr>
          <p:cNvPr id="3" name="Chart 1">
            <a:extLst>
              <a:ext uri="{FF2B5EF4-FFF2-40B4-BE49-F238E27FC236}">
                <a16:creationId xmlns:a16="http://schemas.microsoft.com/office/drawing/2014/main" id="{DB8F2FFA-0B24-76D0-EDE1-8141243E2AE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4386735"/>
              </p:ext>
            </p:extLst>
          </p:nvPr>
        </p:nvGraphicFramePr>
        <p:xfrm>
          <a:off x="4209691" y="2321476"/>
          <a:ext cx="7312165" cy="38074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145352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1">
            <a:extLst>
              <a:ext uri="{FF2B5EF4-FFF2-40B4-BE49-F238E27FC236}">
                <a16:creationId xmlns:a16="http://schemas.microsoft.com/office/drawing/2014/main" id="{7816A0C0-4097-5A40-3EA6-CA828010A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417576"/>
            <a:ext cx="10909640" cy="124939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Mjesečna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dinamika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izbijanja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afričke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svinske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kuge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u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držanih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svinja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u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Hrvatskoj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b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26.6. 2023.– 03.01.2024. </a:t>
            </a:r>
            <a:endParaRPr lang="en-US" sz="2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Grafikon 2">
            <a:extLst>
              <a:ext uri="{FF2B5EF4-FFF2-40B4-BE49-F238E27FC236}">
                <a16:creationId xmlns:a16="http://schemas.microsoft.com/office/drawing/2014/main" id="{A0DE2AEC-7E86-AC1B-3037-70E084276955}"/>
              </a:ext>
            </a:extLst>
          </p:cNvPr>
          <p:cNvGraphicFramePr>
            <a:graphicFrameLocks/>
          </p:cNvGraphicFramePr>
          <p:nvPr/>
        </p:nvGraphicFramePr>
        <p:xfrm>
          <a:off x="320040" y="2633472"/>
          <a:ext cx="11548872" cy="35863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326422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Grafikon 5">
            <a:extLst>
              <a:ext uri="{FF2B5EF4-FFF2-40B4-BE49-F238E27FC236}">
                <a16:creationId xmlns:a16="http://schemas.microsoft.com/office/drawing/2014/main" id="{56260FB0-67E5-50ED-0753-76A7D6864C3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4150570"/>
              </p:ext>
            </p:extLst>
          </p:nvPr>
        </p:nvGraphicFramePr>
        <p:xfrm>
          <a:off x="6129338" y="1844675"/>
          <a:ext cx="5219700" cy="4449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Naslov 1">
            <a:extLst>
              <a:ext uri="{FF2B5EF4-FFF2-40B4-BE49-F238E27FC236}">
                <a16:creationId xmlns:a16="http://schemas.microsoft.com/office/drawing/2014/main" id="{CBFC2B93-99F5-BEEA-4C6C-B153854F4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4805"/>
            <a:ext cx="10515600" cy="150588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ASK </a:t>
            </a:r>
            <a:r>
              <a:rPr lang="en-US" sz="4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pasivno</a:t>
            </a:r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nadziranje</a:t>
            </a:r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u </a:t>
            </a:r>
            <a:r>
              <a:rPr lang="en-US" sz="4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držanih</a:t>
            </a:r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svinja</a:t>
            </a:r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b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hr-HR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</a:t>
            </a:r>
            <a:r>
              <a:rPr lang="en-US" sz="4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rpanj</a:t>
            </a:r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-</a:t>
            </a:r>
            <a:r>
              <a:rPr lang="hr-HR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</a:t>
            </a:r>
            <a:r>
              <a:rPr lang="en-US" sz="4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tudeni</a:t>
            </a:r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graphicFrame>
        <p:nvGraphicFramePr>
          <p:cNvPr id="5" name="Rezervirano mjesto sadržaja 4">
            <a:extLst>
              <a:ext uri="{FF2B5EF4-FFF2-40B4-BE49-F238E27FC236}">
                <a16:creationId xmlns:a16="http://schemas.microsoft.com/office/drawing/2014/main" id="{A267478E-2F53-ED90-F7ED-FB9117DA0F5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414728"/>
              </p:ext>
            </p:extLst>
          </p:nvPr>
        </p:nvGraphicFramePr>
        <p:xfrm>
          <a:off x="838200" y="1844675"/>
          <a:ext cx="5219700" cy="4449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4874967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1BDCDE9E-B190-780A-D984-23DEEF0CA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hr-HR" sz="3400" kern="1200">
                <a:latin typeface="+mj-lt"/>
                <a:ea typeface="+mj-ea"/>
                <a:cs typeface="+mj-cs"/>
              </a:rPr>
              <a:t>Isključivanje ASK </a:t>
            </a:r>
            <a:r>
              <a:rPr lang="en-US" sz="3400" kern="1200">
                <a:latin typeface="+mj-lt"/>
                <a:ea typeface="+mj-ea"/>
                <a:cs typeface="+mj-cs"/>
              </a:rPr>
              <a:t>u držanih svinja </a:t>
            </a:r>
            <a:br>
              <a:rPr lang="hr-HR" sz="3400"/>
            </a:br>
            <a:r>
              <a:rPr lang="hr-HR" sz="3400" b="1" i="1"/>
              <a:t>1. – 27. 12. 2023.</a:t>
            </a:r>
          </a:p>
        </p:txBody>
      </p:sp>
      <p:sp>
        <p:nvSpPr>
          <p:cNvPr id="18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46E7642-BB6E-3178-A42B-1FDEFB7E03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 fontScale="92500" lnSpcReduction="10000"/>
          </a:bodyPr>
          <a:lstStyle/>
          <a:p>
            <a:r>
              <a:rPr lang="hr-HR" sz="2200" i="1" dirty="0"/>
              <a:t>OB, VS i BP županija</a:t>
            </a:r>
            <a:r>
              <a:rPr lang="en-IE" sz="2200" dirty="0"/>
              <a:t> </a:t>
            </a:r>
            <a:endParaRPr lang="hr-HR" sz="2200" dirty="0"/>
          </a:p>
          <a:p>
            <a:r>
              <a:rPr lang="en-IE" sz="2200" dirty="0"/>
              <a:t>AS</a:t>
            </a:r>
            <a:r>
              <a:rPr lang="hr-HR" sz="2200" dirty="0"/>
              <a:t>K isključena na 176</a:t>
            </a:r>
            <a:r>
              <a:rPr lang="en-IE" sz="2200" dirty="0"/>
              <a:t> </a:t>
            </a:r>
            <a:r>
              <a:rPr lang="hr-HR" sz="2200" dirty="0"/>
              <a:t> objekata</a:t>
            </a:r>
            <a:endParaRPr lang="en-IE" sz="2200" noProof="1"/>
          </a:p>
          <a:p>
            <a:endParaRPr lang="en-IE" sz="2200" dirty="0"/>
          </a:p>
          <a:p>
            <a:r>
              <a:rPr lang="hr-HR" sz="2200" i="1" dirty="0"/>
              <a:t>Ostalih 10 županija</a:t>
            </a:r>
          </a:p>
          <a:p>
            <a:r>
              <a:rPr lang="en-IE" sz="2200" dirty="0"/>
              <a:t>ASF </a:t>
            </a:r>
            <a:r>
              <a:rPr lang="en-IE" sz="2200" dirty="0" err="1"/>
              <a:t>isključena</a:t>
            </a:r>
            <a:r>
              <a:rPr lang="en-IE" sz="2200" dirty="0"/>
              <a:t> </a:t>
            </a:r>
            <a:r>
              <a:rPr lang="en-IE" sz="2200" dirty="0" err="1"/>
              <a:t>na</a:t>
            </a:r>
            <a:r>
              <a:rPr lang="en-IE" sz="2200" dirty="0"/>
              <a:t> </a:t>
            </a:r>
            <a:r>
              <a:rPr lang="hr-HR" sz="2200" dirty="0"/>
              <a:t>88</a:t>
            </a:r>
            <a:r>
              <a:rPr lang="en-IE" sz="2200" dirty="0"/>
              <a:t>  </a:t>
            </a:r>
            <a:r>
              <a:rPr lang="en-IE" sz="2200" dirty="0" err="1"/>
              <a:t>objekata</a:t>
            </a:r>
            <a:endParaRPr lang="hr-HR" sz="2200" dirty="0"/>
          </a:p>
          <a:p>
            <a:endParaRPr lang="hr-HR" sz="2200" dirty="0"/>
          </a:p>
          <a:p>
            <a:r>
              <a:rPr lang="hr-HR" sz="2200" dirty="0"/>
              <a:t>Za 8 županija nema podataka o isključivanju</a:t>
            </a:r>
            <a:endParaRPr lang="en-IE" sz="2200" dirty="0"/>
          </a:p>
          <a:p>
            <a:endParaRPr lang="en-IE" sz="2200" noProof="1"/>
          </a:p>
          <a:p>
            <a:endParaRPr lang="hr-HR" sz="2200" dirty="0"/>
          </a:p>
        </p:txBody>
      </p:sp>
      <p:graphicFrame>
        <p:nvGraphicFramePr>
          <p:cNvPr id="5" name="Grafikon 4">
            <a:extLst>
              <a:ext uri="{FF2B5EF4-FFF2-40B4-BE49-F238E27FC236}">
                <a16:creationId xmlns:a16="http://schemas.microsoft.com/office/drawing/2014/main" id="{EF23D0F9-EE88-2257-1AD5-D13F96E54BE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5385743"/>
              </p:ext>
            </p:extLst>
          </p:nvPr>
        </p:nvGraphicFramePr>
        <p:xfrm>
          <a:off x="4059936" y="731520"/>
          <a:ext cx="7827264" cy="56325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293191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4" descr="data:image/jpg;base64,%20/9j/4AAQSkZJRgABAQEAYABgAAD/2wBDAAUDBAQEAwUEBAQFBQUGBwwIBwcHBw8LCwkMEQ8SEhEPERETFhwXExQaFRERGCEYGh0dHx8fExciJCIeJBweHx7/2wBDAQUFBQcGBw4ICA4eFBEUHh4eHh4eHh4eHh4eHh4eHh4eHh4eHh4eHh4eHh4eHh4eHh4eHh4eHh4eHh4eHh4eHh7/wAARCAGDAm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ooAKKKKACiiigAooooAKKKKACiiigAooooAKKKKACiiigAooooAKKKKACiiigAooooAKKKKACiiigAooooAKKKKACiiigAooooAKKKztdvZ9P0+W6hhExQjIZ9oAJxkn0FKUlFXYGjRXFzavrE2f9Kjtge0MYJH4tn+VQpfaqsgk/ta4dl6B0Tb+IAGa8uWcYZO1yeZHdUVh6JrQupBb3YWK4OduD8smPT39q21Oa9GlVhVipQd0VcWiiitACiiigAooooAKKKKACiiigAooooAKKKKACiiigAooooAKKKKACiiigAooooAKKKKACiiigAooooAKKKKACiiigAooooAKKKKACiiigAooooAKKKKACiiigAooooAKKKKACiiigAooooAKKKKACiiigAooooAKKKKACiiigAooooAKKKKAA1EbiLz/I82Pzcbtm75sfSnSjKEVwup2N3b3JkvwGaWQslzG2Pm7e6nHT6VzYqu6EVJRuJs7HU7+CwtvPnkAXOAB1Y+gHc1zera02o2Yskge3Mh/f7ucJ2AI4JP6c1nyNJLL508rzSYwGc9B7AcCivBxWcSk3GmtCXPTQKKKK8MgR40kGyRVZSehFbvg/UIEsYdLeZheIGJRwckbs/KT1ABFYdPtJriyvDd23luzKFKSjjA9CORXp5Zi/YVLS2ZUZHe0VlaLq8eoO8XlmGZAGZGIOVPQg9xnitUdK+tpzU4qUTQKKKKsAooooAKKKKACiiigAooooAKKKKACiiigAooooAKKKKACiiigAooooAKKKKACiiigAooooAKKKKACiiigAooooAKKKKACiiigAooooAKKKKACiiigAooooAKKKKACiiigAooooAKKKKACiiigAooooAKKKKACiiigAooooAKKKKAKWs3sdjp8tw3zMowi92Y9B+dcLJapMfMuS8sxYO7lzy2c+vTNd1rFjFqFm0MhKtkMjjqjDoa410khme3mUJPGfmXPbsw9jXgZ06qUXH4SJ3EoooYhVLMcAck182ZhRUAvLM4xcxc4x8w79KcLm3bOyZGwQDhumen86rkl2J549yWikRldQ6MGUjII6EUtSUPsJzZarb3SzeUsjrFMGI2lOepPTk11l/rGn2Sjz7ld5HCIC7n8BzXC6iJJHgtVk2LMzCRgATtC54z+HNT21vDbRiOCMIuMcd/r616+FzOWHo8trvoWpW0Olt/E1nLeCJknghxkTTJsUnP3fXPerd7rul28PmC7SXn7sPzsfwFcnjrxSBVU/Kij6Ct455NLWOo+Y7myvLa8hEttMsq+o7H0PpViuDtLiaxuPtNry/R488SL6H39DXaadcx3ljDdRE7JUDDI5r18FjY4qF1uUncsUUUV3DCiiigAooooAKKKKACiiigAooooAKKKKACiiigAooooAKKKKACiiigAooooAKKKKACiiigAooooAKKKKACiiigAooooAKKKKACiiigAooooAKKKKACiiigAooooAKKKKACiiigAooooAKKKaXXNADqKTcPf8qhurq3tYjLcTJEg6ljik3YCSeWOGMySMqqOpY4AqleatYW1o9y9zGyhdyhHBZ/ZR3Ncj4qu31Zbr7O7vbxJ/o4UnDuOd2O/PAqrZx20kMdzFBDlkDFlUcHHNeNiM3hTk4xVyXI35vEl24P2fT0i9DPJk/iF/xpIvFEsMSfbdPkLbgrSQupXJOMgE571kmmTx+ZHtU7SGVhxkZBBGfbivNhnFfnXNsTzM71pFC5YheccnvXI+Jm/4qNW+Rg1sFGGGUwxJyOozkY+lUrrzL1/MvpWuW6gMMKvsq9v5+9U/7OVHkkhuLiOR23ffyoP0PUfWujGZnTrQlTSG2noXaD0qql3JHIIruEoScCVOY2J6c9QT6GrVeC00ZlL+zLUyLIVYspB5bjgYFJ/ZVrhsGQFhhiG5I4/wq9VW5eWeb7LbSeWVAaWUAEr6Lzxk/wAvrWiq1H1I9lDsTW8KW8SxR5CL90ZzgVJVUXjxkx3FrMXHQxJuVx6j0+hpLjUbS3sVvpHJgbGCFJJz2xUuMmzTlsJcDOrWhU5ZUk3AdlIHJ/EYplxa3b3rzJckREcR5Ixx149Kns43ijea4IE0vzOc8KOy59B/jQ99YqcNe2yn0Mq/41XPKOxM4JrUqpY3isQ14zKSTnJBXnt/nvU1ra3Uc4eW4EnXdjPPtj071qaZp8+qMTDII7cHDTjDZPoo7/WtuDwxp6j9811cHuZJyP0XAr1KOX4itHm0SFGgjm3YoudrMc4CjksewHqa7Hw/byWuj20EvEiplxnoSckfrSWei6bayrLDZoJF+6xJYj6Z6VoAYHSvXy/AfVbtu7Z0JWFooor0xhRRRQAUUUUAFFFFABRRRQAUUUUAFFFFABRRRQAUUUUAFFFFABRRRQAUUUUAFFFFABRRRQAUUUUAFFFFABRRRQAUUUUAFFFFABRRRQAUUUUAFFFFABRRRQAUUUUAFFFFABRRRQAUUUUABrmfFdzfw31rHBdSW0Lxud0eMs4I4OR6V0xrn/Gir/Z0M2cSR3C7B/ezwR+RP5Vz4vm9jLldmJ7GPLqWrSwrE1+UUDBaKMK7e5P+GKqeUhkEj7pJB0eRixH4mn0V8ZVxdar8UiLkN1dW9tt86QqW6AAk49cDt71nyvZz7n07cbpuVeFSq7vVuxHrmr9xbtJMs0UzQyBSpIUNkZz0NQzi5twkxvJJsyKpjKKFOTjjHIP41EbdGIsyuYrcyMpcouWC98dcVVk1W2RAzJKATgcdecH9avnpg4IPXjrWdrcSrpdy8YCNgMzAYLAEZGfcZFKm43tJETUn8LFbVrdcbklAI3dAcA96nt7tJ/LKo22TO0nviodPjVZJodqyRxEKkjKN3IyVOOuKtrFDGwwiKx6cAGrn7NaJE8s76sWaNZomik5Vhg1X0+WXm1uv+PiJAWYdJFPAYflz71aqnLiHVI5WztuFEXHZhkj88n8hWS2NEXKqtZus7y2t00Bc7nQoHRmxjODz0A79qtUopJtBd2KQvGh+W9iaLkDzRzGfQ57fjUc0OnmVJjcoqtID5YkBR3PT5fUk9utaDYZSrAEHqDyDVG9tIlEdxBaxb4JBJ8qAEjvj3xVxcb9hjn02BmUB5RCGDNAW3RsR0yD/AEqdLW1XhbaBR6CMU+KRJI1kjbcjAMD7GnUnOWuojpPBKxR+G7SFFVDHuVlAxhtxzW4K4XT7ubT7kzQL5iuR5sRON3uD2OPzxXW6ZqdrqEZa3f5l++jDDJ9RX2GBxlOvTST1RpFl2ikBpa9AoKKKKACiiigAooooAKKKKACiiigAooooAKKKKACiiigAooooAKKKKACiiigAooooAKKKKACiiigAooooAKKKKACiiigAooooAKKKKACiiigAooooAKKKKACiiigAooooAKKKKACiiigAoooPSgANYfi63abTPOjGWtpBLj1HQ/oTT9d1eTT3jhjt2lllUlCx2oMep7n2Fc5eXV7fZF5dOyHrFESkZHoe5H1NedjsZRpRcJvVibRGPb8Kr3t5DZ7POLDfnGBn/PWrA46DAHQUkiJIPmVW4xyM/Wvj1yp67GEr2tEoyatZRruaQ7csCcdMdar3uoRrd2sjxu9tyCeAFfOAzfr+daQtrY/8sIscfwjt0pPslrjDW8XJyRt71tGpSXQztU8ik2sxGNZora4khZwgkwFBY9uTVlY5rl1a5j8qNSGSIkMSfVsenp+NSLa2o+7bxen3RU3rz9eaibj9lGsFJblBJobCaeO4fy45JDLG5B2nOMjI75zxVa5jV7Sa6aM757hVidlwyqWABHpjnArYqG7t1uUVWkdGRw6suOCPrSjO25Q3U5JIbGWSPIYAYOOgJAJ/Cqlxp8isChku4wcrvnKyRnuVb39KTUNP01bZka1Ek0oKR9S7tj16+5NaUSskSKxG5VAOOmcUXstAM6C5eO7htfNnkkY/vIpgNyLj7wcDnnHrmtOqur7f7PkLLkgDYehRs4DZ7YJpDqFum2NpjcTgAFYV3liOpwOlDTavYTJLyWSNYli2iSWQRqzDIXgnJHfpTYZJkkWC62MX+5Ii4VvYjJwf501EuLi5jknRYoozuSPOWLYwC3pjJ4qBftOp2oEoiigdjkoTvGGxgehyPvCmkkNCW738MjafbwW5W3UESyucMpJ2jA5zgc1ZgmuhcrDdwwqXBKPE5I4xkEEcdamt4IrePy4U2rnJySST6knkmoNQbZNZSdvtGw8/3lI/nihuMnawFukKnesiO8cq8q6HDD8f6UtFZxnKLvF2YizZalqFm+43Et1GzZkSV8nHcqex9un0raj8T6YqgTfaoj/twt/MZrnKXn3r1KGb16S5Zalc9jtrDULO/h820mWVAcEjsfQjtVjIxXBQSXFtM0trcvAzAK+0AhsdMg/WrA1bWUIZb5HP92SEYP5c161LOaMorm0ZSkjthRWNoutLev8AZ5U8m5A3bAchh3Kn0rZFerTqRqRUou6KCiiirAKKKKACiiigAooooAKKKKACiiigAooooAKKKKACiiigAooooAKKKKACiiigAooooAKKKKACiiigAooooAKKKKACiiigAooooAKKKKACiiigAooooAKKKKACiiigAoqteXltZxiS6mWJCcAscZNZ8XiTR3Lf6VswcfPGy59xkdPeolUjF2bAsa/Yfb9PaNW2yp88TejDp+B6H2NcIup2ZXLSbWBIZNrEgjgjGOa7sa1pOR/xMbT2/eiuJtJreXzfs8ySJ5sjJtYH5dxwa8LOo03GM1uTJIjXUrVh8zSx/wDXSJl/pVlJYpIvOjkRo8Z3g8D8afzVSbT7OSUy+UUkb7zRsULfXHX8a+fXL1I0KXmtPrDLa6r+7kgDbU2uF2ntnpwR9asNHHtydWn35wG8wcE9OMYpYdLggjEdrLcW+BhdsmQPwOePaoNPsbae0VpNxl3fvfnP3xnnFbLka3Im5acqE23MsKwTa1a8hd7RRbGbp0O7jP8AWi7s7FPs5tI4xKtyg3KTu65IJ78Z61PJp+nRIWkxHHtwdz4XnHJ96rSpb+S0Gms89wXV0IJZVYHqzdBxkUe6/hZMXNv3lobJ6n+dNRldQyMGXOMg5FVvsfm83kzyk9Ywdsf0wOv40h0613mSJDbyEYLwnZn6gcGsLK+5qE20apCzsAI7eRstwBkqM+1T280c8fmRPuXOM4xzmq66bbeck0pluHThDK+cDrjHTqAfwHpTL2SSwd72GFp1YfvY1YAhh0bn24P4U7ReiDqWDdWpLRtMhxlWU+3XNR299Z+WoRhErfdG3A64+nWnNY2ryGUx/OepBxmkfT7R0KPEGXJbBPcnrWi9ltqYt1fImimimDmJw207TjsagsD5AWykAV0XKMOkg7n6+v1qeC3hgDCFAoY5bHc+v1pt3E00alJBHJG29HIyFPv7YzUaXstjSN7ak1UtbH/EuaQAkxPHKMf7Lgn9M1LYTSTRMXKNtYqJE+649RUlzEs9vJC2QHUqce9TblYyU9Tiqd5b3DzCSG4KqAPkJIyR/wDWp+nzPNATIVLI5jLL0bHGfarFF3CWgpRUtDNisbxCPMuvMGeDkgj6evf86RrC/ZSpvuCpXoc9evX0rToq/bS7GfsojYVZYUVjlgoBPqadRRWTd3c00H2spg1KxmB6XCqcejfLXeivPJW8sxXBG5YZkkYeqqcmvQY2Vl3Kcg8g19Tkkr0XHszWGw6iiivaKCiiigAooooAKKKKACiiigAooooAKKKKACiiigAooooAKKKKACiiigAooooAKKKKACiiigAooooAKKKKACiiigAooooAKKKKACiiigAooooAKKKKACkLD1qK7uI7W3e4mYLHGCzMewFclqOsXV+7C3Zra23HBXh5B7n+Eew5rmxOKp4ePNMTdjrXurdJ1gaeITMMqhcbiPpUm9cfeGK88NvAQQ0StuOWLckn1J61Yt7m8tIWt7S4EcLDptyU9SvpXmU87pSb5lYXOjT8XTiW/tbZSCYt0r+2RgD+dZXJIpqKq5IySxyzE5LH1J702aWOGJpJG2qOp7/Qe9eHjMS8TWckQ9dSrbqItUnhiRTE6CZ+PuyE/wBQM01I411w7Ikj22xbKoBuLPz/AOgj86ns43DSzSLsaZg2zOdoAwMn1wKh1WVbcwTKW8/cUjRVyZM9Vx+HXtxWLbk7MLIvUUi8qDgjI6Ht7UtZE2Cq1xp9jcSeZNaxvJ3Y9T9fWrNFF2gMi002CK/mgMkphRlmhgL5Rc5B4Pvn6ZrWUKq4UBR6DgVR1Im3vLS72t5Y3RzOozhWxjj/AHsfSr9XNt2Y2FFFFQIKg1NVbTrlWcIpiO5vQVPUd3ALi3aPcVzgg+4ORn1HtTi1dAFuzNbxs0ZjYopKE5K8dKkqp9puYSVubRnHaS3+YH2I6g/mPeolvL9rkwrp8YbYJMPPgqpOOcA8/Sq5Gx21LN5NJGIkhCGWV9iBug7kn6AVUlEbzGPUbpH4BFugIXHqe7f54oP25b4XU9mkqLHsRYJNzJk8nBxnt09KlSGyvbhp1D+eoCt1V1/CtIJJailzfZJ/tVqAAJVxnaMdKT7ZaZH79BwTjPXB/wDrGo/7NtRnCMuRjAYgY9P1pDpllx+54HTk8UWpeZnep5FI3zWIeRjDPHJcc7CQ/wAxHAXHUDtVyOW8ulLw+XbIDtHmoWY49gRj8zWcbbTm1a4kuppFa3ljEaiQ/exnPuSTWrFc2kYwJsqWJycnknr9M1dSCteKdwU3f3rEKzz2dx5d9MJY5OUkWPaEPTacdB6E+9XgykAhlIPQg9fpUDXFpNCVdkeN8KQw4bd0BHvVI22iqCR8gj+cMjEeWOpxj7o65HFZ8l90ac8e5q0ds1nWct/NABEkaxDPl3Eh3F0/hIX6euKe9q8CG5W5llmQFmMjfK47rgcD2x0qPZ66sovdvUH9a1dD1pbGFLO7LeUgCxTHoAOgb0+tZETiSJJF6OoYZ96dW+Dxk8NLmiCbO9iljkRXjkV1YcFTkGnjkV59DcyaWHuLWXyUUbpIyMxt+HY+4rf07xPA0C/2hbvYyYyc/Mn/AH0On419Phcyo11vZmikjoqKgtbu3uo/Mt5opV9UYH+VT16KaauhhRRSE0XAWjIz1rG1/VnsvLht0R7iXJAbOFUfxH+VZFr4g1C1k8y8aO5g/i2R7WUeo55rlqY2jTqezk9RXOwoqOKQvGGwBn0qSusYUUUUAFFFFABRRRQAUUUUAFFFFABRRRQAUUUUAFFFFABRRRQAUUUUAFFFFABRRRQAUUUUAFFFFABRRRQAUUUUAFFFFAGf4iUNoV8rdPs7n8lJri4Zo5I1YOpJUMcH2zXd6nbrd2MtswBWRSpyM15laaVC9tGXkkWRV2sRgcgbT9eBXhZ1CNoykzGq5L4UaoZT0ZT9DSCSM9HUj2NU10uEQNAWZkZlbHQjb05/rUX9j2+GXzJApBUgDA2nt/8AXr59KHcylKfY0iyjqyjnHJ71iDU1mvS80ZEcEhVE3AZYcE+5HPHYc1Zm063gSa5aZwAhZywBGMcn6+9M0vSUgtlYsRJIjFwyg43c4Hp1rWMaKTvqTJ1XsrDl1mNeWt22gZYqwbFR6FdJNcTb1V7jzJMuWBZVyNoI7cEflV68ngsLTzZADgBUUAbpDjhR7ms6P+1Fv5rv7HEhePy1ROenIJPGepH50RUZJ8qsPmnDVs26KzDdanvXbYkoSMnHIGOfxzS/adR2cWuSTjJUjbwCePzHvWToSD2qNKio7d3aENIpBye2Mjscdqri+aZc2dpLOD/ESI0/M9fwFZuLvY2WquGo4kubG3YfI8pdiOo2DcP1/wA81crMaPVBfreNb2kirEY/LSchhkg5BIx2p895eQxNdS2aRW8eC+6XMmM4JAHHH1puOyGWLu7S2ZFdXJfO3HfHUflzVZdYtWO3bIDk8EelaBVHAJCuvY9RSeVFjHlR4/3atSgl70TKUZ30ZTOpwhxH5cnmE4CZHrjr0xmrcMglViFK4Yqc+oo8mHbs8mPbjGNoxj0pyqqjCqFHsKiUoW0Q4qS3YtVYedWuePuRRqT653GrVUtL2tLfPyJftGJFI+6AAFH5YP40o7M0Lx61XuLS3nk8ySIF8Y3glWx6ZFT0VKdhXKSedYqRITNbDOG5Lxj39R71bikjljWSJ1kjYZVlOQadVC6iSzuYruMuiSTBJlDHYd3AO3pnOOatWluCIxaW82rXazR/P+7lRtxBwRj8srVldPtU5VGGeo3nH0+ntU1zbW9wu2eMMV6HoR9COlV1sfK/eW8riYfxysX3D0PtVqo3bUnki3sA020H/LNjznG84z6/Xmq2sw2kOn3CqQksylQnmYMm4gHjPPWplvLiRXhjtC1yh2Pz+7VvXPcd8DmprayjiG6ZjczcZll+Y59v7o9hRzyi/eYezj2LCKqKFXgKAAPTFQahDNcWphhkRNxAcsDyvccVYorJPW5SKn/EwjAiVLeQfwycqF+q/wAsUya1usG4F3M9whDIgO2Pj+HaOuenOavUU+cE0UI5BqLROiN9kX5yW48xh0GPQfzxV/t71UbFpeKRxDcvgjssnr+OPzq3Tk+wNDY08mUTW7GCX+/HwT9fX8a0n8S3tpE013awTRRjLmJiHI9Qp4z7ZrPqpeg3EsdkoGDiSRj2UHgfUkfzrrw2Or0dIy0Ki2dC/ie63Zj0vdHnK7pwr49xjj86bdeIb6ZSttaraAjBeRg7fgBx+dZff3oraWcYiSauDkxBu3M7yPJI3LO5yzH61LZWbajeLZJkJw87D+FPT6nGPzqMda3/AAUqnTXuOA8s8m76KdoH5CjLKTxNfmm721FFXZvou1AuAMU6jNFfXI1CiiimAUUUUAFFFFABRRRQAUUUUAFFFFABRRRQAUUUUAFFFFABRRRQAUUUUAFFFFABRRRQAUUUUAFFFFABRRRQAUUUUAQXlxFbQNPPIscSDc7scACuChZW3tHzG0rlDgjILHHWu21uzOoabLaq+xmwVJ6ZBBGfbIrib6dLGR4779zKpwVIJJ91x1HvXhZ2pyjFJaESJKKhtrq2uSBBOjn+70P5GpUZH+6ysAcHBzg+lfNOLRFiO7gW6tnt3yA4xkHkdx+tMsbgz2SzyYDAESezA4P8qZLfKt39mghe4lC7m2EbV57k1Fa2l9bxiFLuMIWLs2z5wSckDtj3PNWo6ajSBruC+iAgt7i4Q4KSIm0Z7MrNirdo1wbdftKosvOdpyDzwfyp1vEkEKQxjCIMKM5p9TzaWsLQXNJ/+qiipWhNirqjMbdYlbaZpFiyOoDHnH4ZqyirHGsca7UUBVX0A6VU1RvmtI+DvukBPcYBb+lWt8eP9Yn/AH1VtPlQ+ZbDqbIQsbFl3Lg5GM5H070jyxRxtI8iBV6nPSobu7SGItH+9mIPlRqclm7fQeppKLvsHMhmkhjA8wCLDM3mRIrZ2ggfl647VcqDT4UgtFiWQOQSzMMcsTk9OnJ6VPRP4h7hRVTWLv7Dpk1yu0uowgPdjwB+dYFlf3lldNPPcTXUUnEyu33f9pRjt6elEY3RtTw86kXKPQ6qqVugk1FruFcRhDGzY/1pyOR64xjNNjma/lkjVo1tVx905eUEcHPQKfzNXZXWGFn2nbGucKOw9BTtZ2MW7bjqKp/2lbiREYOu/G08EHjPY+1EWpW8ttJcIrlIxuY8dM//AFqbpT7GftI33LlUtaB+w5/5ZiSMy8fwBgWpraxZKm8s+3BOdvocH+VK2pW2CH3BTkZZeD6iqVKcXdoFVh3L3v1z75pJH8uN367VLflzWbDuGz+z2MKyKXWKVcxkDHTByuc//WpupXNx5EcE1u8AllRJJFO9AhPzc9vTJA61Lpu5pFp6ot6SM2CTHO6f9831bnH4dPwqS8kmijVoYxIdwBBz09qmGFAVRgAcD0FFTze9dieqsZbanc7Cy2RcY+8pOP1H+SKc+o3CI2+1CuqbtuTycZHbv0+taVFae0hb4TPkl/MZi6lMUQtbqC3Jbnaozg547cfnV20maZHLKBtcqMZ5HrzU1KetTKcWtEOMZLdlfUITcWUka/fxuQ+jDkH8xTEvojZW91zsmAI9sqT/AEIqyw3KVzjIxn0qrpWDp0UToA0I8pl6gFeP/r/jSja2pbvZ2Im1WNE3NE+ecAYOcDP9RS749RI8p5LeRAGjlAGcEc9eMfX0q8FVcbVAx046UKqqSQoBPUgdarnglotSIqd9WQ2czSJsl4nj4kXGOfUex61PVXUdqCC46OkygMPRjgj6c1bPWoa0TNGhKW2kubSRpLO6lt9x3MowyMfXae/uMUlFVTqzpPmg7AnY0YvEGqw8SQ2t0PUExn+oqZPE94D+80tCP9i4Gf1FZFNMkY3ZdRt689K74ZtiUt7j52dCviiH+Owu1+gU/wBakHijTuhjuwe/7hjj8q5wMM4DA/jRW0c6rrdIfPpc6JvFFgT8kN249oCP54preJ7f+Gyu29MqB/Wufooed1+iQc7NlvE9xk7NKJXtunAP8qtaHrkt/eyWtxapA4j8xNsm7Izg54HPT865yn2tx9jvob7buEeVfHXYfvfyB/Crw2b1ZVYqo9GNSuzvaKjglSVFkjYMjAFSDkEVJX0yZYUUUUwCiiigAooooAKKKKACiiigAooooAKKKKACiiigAooooAKKKKACiiigAoopjNgdcUAPyKK5O68QXtzzYLFBHnIkk+YuPp0AP4mraeKdPFtF5jN9rdcm2RcuCOo9AMkc+4rkhjqE20pbC5kaHiC//s/T2uFwZCQkaH+JjwPw7n2zXIRQyXmrW6SSM89zKfNlXghApLBc/dHA6Ve1W/ttWWANcnTp4WLbbmPcj5GPvA4/X8KgsZl0m+NxMsd/K8f7n7I4YIvcnOOScflXDiW61WMm/wB2txbsp6jYae2pXkEduBCjLHgsSd4GWYHOQeQOD2qotjKlzIkLiG2fbzGxDgAYwPQn1q7Fu27pPvuS7c55Jz/WnNjac9MHP07189iK3PWbjsS9yno+FtHhAUGCV4iQfvYOQ31IIP1q7VLRldLELsCw5zAo+8EPPOO9Pe+t1kKnf5YO0zAfuw3oT/kVhKLcmItVFHcwSTPDHKrSJ94DtTL27itI9zuvmMD5ad3PoP0qCPT5Y7a2jiuBFNFkmTZuB3feGPr/ACoUe4ki/TZZI4kLyusa/wB5jgVWVtQjAjaGO5PaUOEB+o5wfpxSW1iouZLu6WKW4cg5AysYAwAuf1NHL3Y0jNWyt9S1i9lWeSUJsxIpGEYqflH4Y5/CrjaPE2d1xKDtKjgYx7jufem7brT4p7siB0BLygAh5PfPYgYAHT3rUradWaej0M3Sg90Z50tN7yfaJN7dSAAOoPT6is/UdJjtYXvRcTsE5mAAJaMEk/lyeOtdBUN9MkFlPNIyqkcbMxbpgDvUxrzvuJUodjO0/VtJYNJ9uWNpMErMnlEcehrUgliuIxJBKkqHoyMCK4yxU/YoAxydgJ74zzge1W9OuptNnkkhj86CTBeEHad395T2OMAg9cVM2pSPWllzjC8NRNTkW41qdluDcxxgBOcrE3RlA6Z46++KjHBqCwMjWokmjaKWR3kdCMbWZiSOKnqJq8j1MNT9nTiiz4fljs9UMbs4iuFCRZOQj5JI9s/z+tdMyhlKsMg8EGuPkUSIyMSB6g4IPYj3FdFoN4b2wBkYG4iPlzf7w6H8RzTbvr1PKx+H5Jc8di2LeAADyY+BgfL29KT7Nb4YeRFh8bhtHP1qWilzs8yyI/Ihwf3MfX+6KBbwDOIYxnGflHbpUlFHO31DlQxIYUbckSK3PIGDz1p5AKlSAQeCD6UUUXdxoqfPYr/ftB3/AIoh7+q/yq3nIyMYI4wap62xXS5sRvIGwrKvUqTg/pTrS/s5QgSQRkgbEkGw47davlurlMQ3UzTyrb26zJEQrMX2kt1wPXAxmmyXzQ7XuLR7eIttaR3BC8dSB0HvSaRvT7Xbs29YZyqsVAJyAxzjqcnrRqJlknt7KGYwiZZDIyqCdoA9fc07K9rASHUdP2b/ALbbleMYcHOenHWmi/MhItrO6m9ynlr9QWxmrEMEUUcaKinywArFRngYqQ/jUNx6ICoVvpznzEtI/wC6qh5PzPA/I1HHGLC6BaWSSK5cBmc5Ky44PsDgD649av1HcwieCSE/xqV+h7GnGTejESUVDo3m6gbK3yVkmO2Zh1Tb98/XjH410cvhmFYm8q8ug5/1ZZgQvsRjn8a7cNltWvDmiOMbnL6t/wAei/8AXaP/ANDFWz1P1qHX7e4tDDa3cYDPMhV0B2MAcnnt06Gpu5rmrUp0moyWo9gooorAhDDIfOEKQTyuVL/u4y3APtUS6Hf3UrSR2N4hc5zIFQD8DzV/STc/23b/AGWNCygmQu+BsPBx6kcGu3CjFfQ5dgKdWkqki/Zxe553HpsmlXUltKpR3RZMb94I6dfwqatrxhbbXt79VJ2nyZCOynofz/nWLXnZnh/Y1rLZkuKjogooorzxBRRSMwVSzcADJNCGjX8LXwtZRp8j7YXJMBJ6HqU/qPxFdSpyMiuP0TR5L8Ld3kkscG8NHDs2swHIJPUZP0rsFGBivtsAqqopVNzVC0UUV2jCiiigAooooAKKKKACiiigAooooAKKKKACiiigAooooAKKCQKaWX1oAcaTNYOta29tdrbWaxSyBd0hZjhPQcdz/Kqi+Ir3ADWEbMOrCfAP0GCa4qmPoU5uEpWYro6S7uYbW3e4nYJGi7mY9hXJ6rrFxqDrFafabO3CnzCwAZye3fjGfQ0zVNRuNUVI5YjbwD70W4NvOeCSO3tVavHzHNr/ALui/mRKXYRFVdqquFHAA7CsbSp7rUNXuLie0FrHah7aMiTeJssCWBHHG0DHY1c1S6kjQWtm6G+lwEUjOxSeXI9AM/jUKSR6XHBYIrPGiAB3JJbrycDk8EnpXiUoyd33M3JR1Zpdj701I40LFEVC33sDGazTqzZ4tGA3HazHhh+XX/61KdUcPt+zEA9HJ4H14rT2EyfbR7mmcAEkgADJJrJ1PXNPhtZhDcJdT+WdsUB8wkkcdOBVDXNUkvFudMgiQIR5U8u88AgZCjHJIP4ZqmiJGoWNFRR0CjAFQ1ybnp4TBOsuaWiNLTNRtb2OC1e7FqqoF8lyUlkwOhJxgewreVESIRrGqpjG0LwB6YrjpY45ozHLGsiHqrDIpI5LmyXfa6hLbogyVf8AeR4+h/pRzKb7GtTLmtYs6u2sre3kMkSHfjaCzE7VznaPQewqxVfTZbmewimu7cW8zjLRg5x6fTI5x2zT7qRokRlXO5gpJBIX345qXFt2PLlpe5LRWW2o3hI22JOWZe/Y4H51Y0+7kuXcSW7xKACpYEZ9auVGUVdmUakW7FqWNJY2jkUMjDDA9xVUtNZjdNIJrYEDeRh489M+o9+tXKZceT9nk+0bBDtPmb+F2981EX0NUPYhVLMwVV6kngVSfbqBWNV3WgYM7sOJCOgA7jPOapL5FxIy2cK6ksQGZZrkFFz0UDBBxjvV7zNTIGyxhjI6+ZcZB+mAf1q3Hk2Yzl1+zm6untIFt4POKrEBjaV4PHYk84plzNNG5CQbwADmptQhlXX5XkZPMMINyE4Tcfu7R3IGcscZ4paJNRlfc+goXqUVZ2Kq3MhIzCdpPLDOMZqG9uLxrKUWsLR3LRN5RZcgP/Dx+RrQqO4uLeHaJpo4y33QzYJ+nrTdSN9Imns6kdecwPAQ8RDT7n/hIWkZvN/0fztvmbcck47E9K6FZZ7e4iltJWjleRIm+XcHBYDBXv1JFRNdxJN5LrIkhCsiMhDSbjgbR1PIrV0vSryW5hubyMW0UT+YkZbMjEDjOOFHtkmpd3Lmegsbiacotytr0Ncf2jHw32e5H94ZjP5cil36ielrbpz0aYk/oKtUVN12PnL2Kq3hjbbeQNbZPDlgyH8R0P1q1QfmUqwBUjBBGQapmxKnFve3NunZFIYD6bgcUaMW5alkWKJ5GztRSxx6AVRH9pXHkyrLDbxkbyoBJ5HAOevvjFJd2moyQGFb6N0OAweLazL3G4dPripHuLqFojPBAEd1iHlyFmyTxgEDirirK6GOY6hMpQLFadi+fMJ91HAH4/lUqWtutolq0SyRKoUK43cVN6UVnzMRFa28FrGY7eJY0LFiB6nqar6m3km3uFUvMkgREHWQN1X8hn8Ku1UPz6uiuTtih3oB2YnBJ/D+Zqo73BFug0dRWcLK6Vdq3RBC8MWJ5+np3pQipbuxE5NbI0qQc1mSWV+ysBeAchl65HGMZpUs78SoTeblU85J+ceh/wAa09nG3xEe0d/hLcFstvctc29xcRSEkgpJgLnrge5rZsNeu7bi+P2mEdZVXbIo9SBwfwxWbQIGupUs0zmdgpx2X+I/TFdOCxVeE1GD07HQn0R25W3vrPG1JYZk7jIYGsC+8NtCjSWN3IcDIgkwwPsG6j8c10sCJHEscahUUAKB2HanEA9q+tq4enWjapG5ozzv7RCHEbyBJCcbG+8D0wRT5JI41LSSKijqWYAV291p9pcQzRPbx7Zv9ZtGC3uSO/FQ2+i6XC4kSwg8wfxFdx/WvGlkeuk9CeU49GbMc9vIBIh3xupyP/rg9K7XR7xb/T4bxVKCVN20noehrPufDdnLOZI2ngUtkpE+F9+O2fatHTLGHT7f7PbKyxbiwBYnBJyetdmX4Ophrxk7roNKwarElxp08UiM6uhBVep+nvXB28pwkdxuS42/OjqVbP0NejEcdKoa3p8eoadLblE3lT5bEfdbsR6c1ePwKxUVrqgaOLlmhjaNXkVWkO1ATyT1p0jrGpaR1UDrk4roPDuiNHbTSapbxtczEqyl94WPPAHH41o22i6XbyLJFYQB1OQxXJz9TXmQySTinKRPIcejq6hkdWU9CDkUpG4FSMg8EV1t1oemXEjSNZxq7dWT5ST68d6oDwvH5+ft115HaPIz9N3XH+c1E8kqp+5IOQm8H3TT2BhkbfJbN5Rf++B0P1xgH3FblQ2tvFbQrDDGsaKMBVGAKmr6OlFxgotlhRRRWgBRRRQAUUUUAFFFFABRRRQAUUZrK1fWLewbydpluCMpEv8AMn+EVE6kYR5pOyAvX11FaW7zzyCONRyxrCsfEgac/bYRaxuf3bs3A9m9Caz9T1O51FFhltkgjDBmAk37iOnYYqoRkYbBHoRXg4vOeSolS1RDlrodlpupWl+X+y3EcvlnD7e1Xa4bT7qTTr5rxEMqPGEljyAcLkggn0yeK7DTbtL6xiuo45Y1kXcFkXDY+lengcZHFU+ZblJ3H3c8dvEZZXVI1BLMxwAKyZfEtioPkLNcN2EaHB/4EcDFQ+PZki8OzM0iqVZDg9Www4AHU+1YEM0dxGJYnDqSRn37iuXMswnhWlFbkylY2LvxHczApZ2bQ/8ATScjj3Cg8/iRWTK9xcZN5eT3A9Cdqj8FwPzzUN79o+zk2wBlByqno3saox/2oiOsjTSN0D4A/i/wrw6mOxOJWs7fgYTrNO1jTjjSNdsaKi+gGKdWZaf2t5q+eF2hGV+R9/qCB6dB9c1Ft1poQGYib5QTkbMY5Prn/wCvXG6N5O8iPa+TNiismT+2l37djYOUwRyuMc+h70f8TYW/V/O45bG0Acn8e340vYeaBVbu1iWw51XU2X5l3xgPjvsGV/Dj86v1neHWaXTmumj2C6mkuFXdkhWbIz74xWjQ9Gb3Cq2q3K2em3FwSBsjJUHu38I/PHFWe/Fcvrdx9v1LYMG3s3wno8mOT+HQfiaE2bYei60+VIp26v5fmTEvPJh5mPVnxzUlFFQ3dn0kFypJBUN3E9yqWcS75Z3UKvsGBJ+gHepql8KXP2e4umvpLGMGUxJMz7ZXbOdu08KoH51dNdTnxlRwp6Lc6w9TSUZB5BBHUYo+vFTrc+cCjtQOehB+lRXkwt7WScoXCDO0dSegFGoIinu2+1CztRHJchd7h2wI19TjnJ7CkFhG7eZeM1zJn+LhV9go4x9c1JZwND5skmDNM2+THQHAGB7ACpiy7iNwz9avbSI20gVVUEKqqCcnAxmloyv94fnUaTROCVkU4JHXuOtJRkyeZX3OZ8Zxytc+b9kiSMoqrd7myjA9DjgfiOcnkVCetdeyrJGyMqsjDBBGQQa5nVtNfTR9otVeW0LYeMAs0IPcdyvt1FN+8rdj1cFiow9xlatDwva+bPc38qI6cRQZGfuk7mH/AALj8KxmvIGtZZonaRUHPlj5hn0FdP4ZZW0Cy2NEwWMKDFnbwcfn6++aSTUWzfMKvuJRe5faKJplmaKNpVGFcqNwHsakNJRUniBRRRQAUUUUAFU7jbLqdtDuB8kNMwB6H7q5/M1alYpC8gGSqFgPoKq6VHH9lW6Xa0lyBK77cFiRkfgKpJWuMuUUUVIgql5aya4JFGDDBhiCfm3HgEegAJ/GrtQ3Npb3B3Sx5bGAykqfzFVFq+o0TUVVtLO8W8it7a5afzcjbct0IBIwwHHTHerdzHcWgze2stuvdyNyD/gQrZYWrKHPFXQ+XqJRSBgwBGCD0I70pIVSzHAAySaws9uokhHYKM4JOQAB1JPQD3rp/Dmmm1iaedf9Jl+/3CD+6P6+pqp4b0tmZNRuhhh/qIyPuj+8fc/oK6WvqcrwHsY+0n8TNEkA6UUUV7JQUUUUAFFFFABRRRQAUUUUAFFFFABRRRQAUUUUAFFFFABRRRQAUUUUAFZ+rara6aF+0M+587VRCxOOpwO1ReI9QutPsfOtooZDvCuZWICg9wByee1cvPJPcXLXV1IJJioT5V2qoHYCvNx+Ywwqt9omUrFmPX9YmgV/Lt4vMXptO6LPQ89SPSqaqQWZmaR2OXdjlmPqadRXymIx1avpN6GbbYUds9qb9l1G+jK6fG4AYB5scAdwuepp8Ph3VBNFPcEXAWTLK5z8nHbpnrxXXhMorV48zfKvMzd07WIZ/wB7BJHG6bmUgZ5AOO9dT4b1GO4sVtmQQ3MCBXjD7uOgYE9RxWFLo2oS/J9hh2ZVixwjLjqox/PishW1bS9Ym+1NOvlKVjeIBjtYcbsepFevhsJLL5X5k4vcuM7dDT1m38rX7hpkBeUiSJ2HUYxgH1B/nWRap/ZIjs2Aa2kfCTZ+YMcn5/Uk/wAVbN9dS6hdLcSgxpHkQxk/dB6k/wC0f0rN1rf/AGZMkdr9qdxsWPGQWPQn2B5rxMbUhPES5HdMcnqXaO2e1ZVvFqkypDNIbOCONVyjB5JD3OcfL27HvzT4IPL1pR9onlItiWMrls5YYx27HtXDyLuI0qKKQkKCWIAHUk4ArMBahvLmCytnurhikUeCxAyeuBgDqc4rPn8Q6ZG5SNp7krwTBEWUH69D+FYepXE+tIq30IitMhktgTknsXPr7DgfWrjDrI6aOFqVZWSNzRIxY2OLgR2glmZordpP9UGPCc985OOmTxWoK4S40y2ug7XRlnlbGZnc+YACMAHtjArV03W59PgaDUory6RHOy4jAkOzsGHXI55wa0bi3dM2rYCpTjdamx4guvsejXM6nDbNik9mb5QfbrXKGSGziit2ZjtTAOOuP61oa1qttq8KQafIZbdJlaaTojY52Y6k5x6dKrNHG5DOoYjoTVLlVlI6sFRqRptrRsgN7b5PLHHoM9s09bmFgxVshQCaf5EO4MI1yDkUCGJQdsaDIweO1DdLomdqVdPVoz5Ne02PVV0x5mFy2MLt+UE8gZ6Z9qtrJazS7WjUu6kHcoyR7+1UpPDukya1Hq7QN9pQDADkISOAxXpkA9avS+TbqrCEsxYKojXLFicAD86typfZuOcZ7trzNbwvcyRmXSX+UANLbSA5+UnlcdtpPT0q7p1lZXNlDcSWqtIQQ5YltxBwT75xnmsOwt7u91WCJI7yyWEeZJO0W1lPZBn+8M/gK66GNIoUijUKiABR6Cpk7I8LFxhGq+R6FSXT9PjiaTyUg2Dd5kZ2FffNRWa3F9DumuCYBLlP3O3zFHIPPP6VeuYVuIHhcsFYdR1FV7K5uWupbW6WMvEobzEJw+c9j0PHPUUk9NDn6F3POazp9MWaUubiRfn3qABweevr1rQoqYVHD4SJQTWpm/2SvleWbhyuCOVBPfv+JpZNKjeLYZD1JHHTJBx+n61o0Vftp9yFTjfYRRtUL6DFJLIsMTSyHCqMmo7uf7PGrBN7u4jRemWPTnsOufYVTkhlW/sjc3DS7mb5AAIwQuRgf1NTGN9WzZDf7Lt76Vb7U7VJJyuFjb7sa54GO59z+FaNvFFBAsMMSRRoMKqDAFPopSm5A29mwqtf3RtVRhHu3E98dO31ParNFKLSepD9Sg2oTI7K9uvyk4AblsHsKt2s32i3Sbbs3jO3uPY+9SenA49qKuUovZCimnqwoqO7mW3tnmb+EcD1PQCq63MtuFXUPLQkZEqcKfY+h/nioSZaRJfzNDEgXAMsgj3NyEz3I7/T3qS2hW3t44ELFY1Cgscmqyebd3EMskJjt4/3i7j8zt/CSOwGSefartOSsgaCiiipEFA60UdxQNGz4StRKZdQYAkuY4if4VXhsfU/yrpSoIIKjGK5zwXdwixawZwtzHLI7RkYO0uSCPUc10gr7jBRjGjFR2sarYwrnw3byTPLBcS2285KIAUz64I4/A1FY+G2jvVku7pbiFCGRAm3Lf7XqPaujxRVfVKPNzcquMQADtS0UV0gFFFFABRRRQAUUUUAFFFFABRRRQAUUUUAFFFFABRRRQAUUUUAFFFFABRRRQBz3jSFPsCXRYiSGVdnoSx28/getc/JNEn3pFz9c5/Ku9nijmjaOSNXRhgqwyCKgtNOsrUlre0giPqiAGvJx2WLFTUuaxLhc4gvIEErWlysJbb5zRFUyenXn8cYp0i+Y0URYoJZUjZhwQCwBrurmFJ4WhljV0cYZW5BFc1deFroqRa6lj5vlWWLhRnIII5yMDr6VxVMkcJxlTd11uJw7HTW0SQwJDGoVFGFAHAFSYpsAdYlEjbnA5OMZPrT6+iSRYh4rj/EscsGsS3Ekb+TMqhXCkgEDBBx07da7E0Vz4rDRxNN05MTV0cAi3UkbTQ2F1JCvWTbtGPYHBP4ChSGQOp3KwyCPSu+I9q46/0i+tblksrNp7Z2LR7GA2Z52nOOM9K8DG5P7OKdFNsiUdNCnWclldfbrif7YqJKRyASyqBwoycD8Bzmt6LRNYk6w20P+/KW/kP61Zg8M3RbN1qWB/dghA/Vs/yrkp5Tin9mwlBnLRS6pb+Ws1sk8Cqwd1lG/I6E5wMVT8TTx3Oh20xBEUk8bOjHnbk9QODziu/l8L6fLA0MrXMqOpVg0pwwPUHFXdP0fT7IH7PZxI3TcRuJH1PNd1PI5tpzkaQThJSPH1kj3CNXUHsucH8qga+hUjcHAJxyOvb+de0appOn6jEYryzhmQ+qjIPqD1BrzDxT4eh0XVFRUMlvOC0LtkkY6oT3PPHtWeJyr6vFzbuj1IYydS0Y6M4XUPFF9b+K7bS4dOR7STaHck+Yc5+YdsDHT+VdGLuI52hyUG5sD7v1pwtbcAL5K8HI9QaU28LE/uxz1968pzovZHY/byS20M68lj0/VvtkqSLBcQhJZFQlUYH5WYjpwTkn0rUHIyKr3F1YqWtZpYnYja0X3iQR0wPbtVLRbrybHyLtnVbdvLjneNlSVB90gkdccH3qHFtbFqootJs1aKjM8IQOZowp6HcMGnqysoZWDKehByDUNOxpdMWor1DJaSqDg7cqfQjkH8xUjOFj8wq/l5K79p25HUZxio0ik1K4SxtJtoZh58qjcqJjJGemSOPxrRU5Jq6MalWCg7s621vFm06C8k/dJLGrneehbFTeZH/z0T8xUN3bxtaLGGESR4IOM7QKgk035tssUtsXG5RJGATzuyD/AErSFFTi5a2R8tJyv7q0LwZc43DPpmqOqL51zbwwtLHMQSzpwFjz8wJ9+Me/NOtdNjt7hJY5nbYpQA9MHn+tSIk32yS8a2mFr5QjSbblDzkkntjpnpRCm237PUqDbWqGrZGMbYb67jT+6X34/Fsmo7i11GSB1XVDHIRhWWBcD6+9XmYKu5iMDkmkWSNkDq6lT0OetZqT7FXRn2ukj7Oi395dXsoB3O0zKpz/ALKkVMunquAl5eKq/dUS8D9Ofxq3uX+8PzpQQTwQfoaHKW4cxWit5POWS4uDPsJMY2BQvbJ9TTNQwLmwJHWfb+amrhIGNxAzwMnGay9UvbXfahZldo7pCwTLYHIPT0pxu2FzUopkMscyeZC4dc4ytP8A5VnYT3CiiigAoopsskcUbSSMFRRkk0AVbg+dqMFuFysS+e59+iD88n8KudRyAfwqtYo5aW6kUo85B2HqqgYAPv8A41ZpvQGFFFKKSEJRWaRqyySAkFedhBH4Z+lMC615anzEBwN6nGSec4/z6VsqHmjJ1fI1aKgtfO3yebv2fLs3EE9OenvU9ZSXK7Gqd0CGWG4W6tpDHOowMdHGc7SPTNdtpd2t7Yw3SfdlQOBnpntXEMMqykkZGMiuk8LahC9ktjIUjnt0C7F4DKBwwHp/I17+SV9ZU2/Q0izdooor6MsKKKKACiiigAooooAKKKKACiiigAooooAKKKKACiiigAooooAKKKKACiiigAooooAKKKKACiiigAooooAKKKKACk2ilooAO1FFFABRRRQAVynxIsZbnQ0mt4Wke2mWVlUZOzBViPoDn8K6uo3XcuCTWVamqsHB9Rxk4yTPEy6LH5hdQmM7iePzqTQbGDW0nuri4eS2SUxRRwybVbGPmLKck8/Suv8AE3gW1u9S/tKzhh/djd9lcExStj+70B/rWPbafMLaNY7kKijlApQE56EDp3B/Cvk8Tl31W3NLRm+JzCc48sY2L1lZWtjAtvZ28cEQ5CouOfX3PvU7Y2nfjb33dKzPsF5/z+t1BwScAjH6f/Wp6WVx5Ekclx5haMruJOc5z/LiuRxjvzHmqrN9C94Xt9I0jUL25ubNPMupA0c6xApGm0Dbgfd5yScc5qx4k8LQXUP9paCkXmsCzwxkBJvcdg36GsR7C68lvM1Dy+M5TI24UgD6dK6Twdo+pW4aa4mPkvJvSGTKleBlgPfHQ/WvfwLjiabozV0uptQxNRSTtYwPB+vrpJbTr5Nti0jAlhzA5PIYf3c/kT6V0GqaJ9jczaXZj7M5zJBAgBVu7Ad89xXP+ONJupfFkkNnbOW1BEKsF+XdjazE9BgYJr0m1jENpHCGyEQLn1wMZrejh3UhOjVWiejOvEckrSXXc4VYZrxjbRRyKxOHZ0KCNc8sSfatLxFf2181vBasJRFL5jyKPlAAIwD3Jz2qHWrya+vZ4HYi3gcx+WDw5GMlvX2FVB0AHTsMV5NatDCxlQpK992zluloCRG4uLezT71xIEPsnVj+QP513IgiEPleWvlhdoTHGPTFcMszWdxFfJy1uSxX+8p4Yfl/Kuk1bXVtikVvGs8zoJAC2FVT0JPvg8V25TUpU6EpSfqEXoczd25t7m705WKeUdsbYz8hGV6+nT8KoLpMXCvIWT+4FAGcDP8AIVos0kk8txMwaWVtzkdPYD2Aorxa9Ve1l7PYynCMnqZq6TGsgZZpNwYsMjPU8j6E84pto0NoXt7NzeTFgXXeAFOOST0HarMkk100kNqwjjX5XnIzz3Cj19+lWIIo4IhFCgRB/CB+v1rN1JctpCVKMXdFSHTLUwr9rgjuJyMu8mWyfbPT8KuRJHEgSJFjUdAoAAp1FZOTbLuVpbONpTNHJLBK3Vo24PHcdDUa6efNe5kvJjdMAokX5QFHQbenr1q7RTU5ILlJ7i7tVBuYopIwQGmRtuAe5Uj+tXew7+nvRVKUtpymREZ7YkDy15aMngbfYnt2p6SGXapQst5fzEsGjtmARQcgsRncfUjke2DRtmvgvnQvb24JzGW+eQ4746Dv78VYgtre33+RCkW/BbYMZIoslddQ2RLRRR6+3WoSEFFU21COTK2cb3bdMx/c/Fjx+VNkTUSvm/aYY2XpEqjax9Cx59uMVSg3uCReoqO2mWeFZFBGcgg9QQcEVJUtWdhBRRRQAVPpMRm1yzResZaViOoUAj9SQKgrV8INCt5eB/lnOAgPeMen4nmvQyunz4hXexUVqdUvSlpBS19kjUKKKKYBRRRQAUUUUAFFFFABRRRQAUUUUAFFFFABRRRQAUUUUAFFFFABRRRQAUUUUAFFFFABRRRQAUUUUAFFFFABRRRQAUUUUAFFFFABRRRQAhGaxdU0GO6uTcQTG2kb7+1dyufUj19626KzqUoVFyyV0By0vhu8RC0OoJK/ZXi2r+Y5FV7fRNUnkKzRx2ajq5cSE/7oH9fyrscCkKjFccsswzkpcpPIjh7aBrfxVbWNwQ6xSZ3AYDZQlCR9QfxAruAK5+bR7qTxONQ3IbbKSY/i3KpUD6c5zXQ1rhKCoqUUrK40rCFQe1BHFLRXWMy77RLC8l86eNhJ/eSQqT9cdahXw3paqQYpJCe8krH+tbVGKxdCm3dxQrHK3vhq43NHZ3EfkScES5LID6Hv+P50uvaO0KxXVrGXEUSxSoOpRejD3Hp6V1NIVU9RWMsDRcZRS3CyPP1ZWUMpypGQaSaRYYZJn+7GpZvoBmtnXNHmila6sYC6OcyxL1B/vKP5isC/hu5YVjNjeJAWBmkaIgIo5/Xp+dfL18BVpVOW10Ry2YaYjR6fArDDFNzD3PJ/U1YoBz6EUVwvcm4UisrLuVgRnHHPPpWfJpsjXU0wuTiQ5CkH5fcc9aaulurblumAwV2kEjBz789evtW3JD+Yx55/ymn+dFUE0+RFwboyk7uXXoT3GDV2JdkaqcHAANZSiujKi31VhIZoZiywzRylG2sFYEqfQ1X1pWk0i6VOXERZfqOR/KuTktYft96pjxKly/zqdrcnPUc96twXuq2ylI70XKdkul3Y9twwfzzVWipLU9L6hNwU4O51UUizRJMnKuoYfQjNR3V1b2oBnmVMnAHUn6AcmsvQftV9o1uZLoQRqPLKQfe+U4ILn+gFalta29ud0MIVum88sfxPNKUUnqcbVnZkX2i7mbFta+Un/PSfj8lHP54oFgkjFryV7on+FuEA9lHH55q3RS5uxFxFUKoVQAo4AA4qlr0aSaZJ5iq4Qq/zdsEc+59B3q9VPVv9VCX4gWdGmPoo5H4bsZ9qIvUpMtoqpGqxqEQD5VAwAKWl7UlS92SFFFFABUmnwNc6xZxoxRon84uvVVHb2z0qOtTwjMq393aNGu5lWZZM/MR02n6dfxr0crpqpiIpvYqK1OsFFIKWvskahRRRQAUUUUAFFFFABRRRQAUUUUAFFFFABRRRQAUUUUAFFFFABRRRQAUUUUAFFFFABRRRQAUUUUAFFFFABRRRQAUUUUAFFFFABRRRQAUUUUAFFFFABRRRQAUUUUAFFFFABRRRQAUUUUABGaZIoKkdqfQaTA8/eFrOd7OUBXRjsB/iTJ2kevFFdlrENnJZyG9jjeJULEsPugd89q4m23fZ4yxJJUda+SzPBrDy5k9GZyViSiiivKICg0VHcTwWyFrmaKFfWRwo/WizYWbOW1JPK8Q36cAOI5h+K4P6rTO9Sape2t9rCS2btNGLfY8gQhMhsjBPXqelR05rU+kwbvRV0aHhSQR3d7Z9A+LhR9eG/UfrXQVyFrILbV7K6ztHmGFz/svx/MKa6+m9bM8jHU1Cs/MKKKKk4gpGAZSrAEEYIPQ0tFAFIhtPCiMFrTcAUJ5izwMeo9u3artVNRsY7topTgTQktEW5XPoR3HH1pB/akmW/wBEhxwEYF8+5YdPyq2k0tSi5RVSGa4juY7e7MTmUEo8YK9OoIJ96t1LTQrBV7w1J5WuupxieDqfVTnH5E/lVGtDw3Z/a9Sed8eXaEbR/ecg/oAf1r0MqU3iVyjje52AooFFfZGoUUUUAFFFFABRRRQAUUUUAFFFFABRRRQAUUUUAFFFFABRRRQAUUUUAFFFFABRRRQAUUUUAFFFFABRRRQAUUUUAFFFFABRRRQAUUUUAFFFFABRRRQAUUUUAFFFFABRRRQAUUUUAFFFFABRRRQBzfjWeQJbWpAFvMx8xj0JGCF/E/yrEhD3U4t7UCaY9geFHqT2Fd1c28NwhjmjWRD1VhkH8KbbWlvbR+Xbwxwr6IoFeZicuWIrKc5adhNXOWbQNXVA4kspSeqDcmPoTnP6Vk6xB4gtbXzLTQ5JmB+Ys6kKPUBTlvoK9FxxWX4m1WHR9Ne7mwW+7End3PQVNTK8NZytYcYJtaHkz3mpXMYMupMqsOlugjGPryarx2lujbxGHf8AvyEux/E80PJDZ24a4niiXPLuwUbiST19z0qavlJtpu2x9DTowjFWiFFFFZm1yvqSl7GWNRl3wqAHncSMfriu3QOFAc7mAAY+p7muTsE8/W7K36gFp29gnT/x4iutqn8KR4eZTvUUewUUUUjzQoorLmvNSRji0XaMjO0nkHr9DVwg5smUlFXZqUVlpfaiwBawIGRnrnbj+hz+FWbG4uJpXWaAog+4+CN/PPB6dqqVGSV7kxqxbsLqa4hjuApJgkEmR1C9G/Q1aBDYKkEHkEd6bLGssTxvu2upU4OOD15pmiR2/mSQ63cyJEpKw7U2I69izjv7cVph6Pt5KF7epqtR6b7idbW0KyXDnCrnhfc+wrsdC00abbPGZWmeR97uwAycY4A7VWjvtD0+1V4JbWOM8KIQCSfoOTV611KzuIlliuIirdPmAOfTB719PgcHSw3W8jVKxcpMjPWsfV9cWxlFusBnuCu7YrYCr2JPvzx7VhPqmqyT+cLoRHOViVQYwPQ5GT9eK2r4+jRfLJ6g3Y7bNFUdEvP7Q02K72FC45XOcHpV6uuMlJXQwoooqgCiiigAooooAKKKKACiiigAooooAKKKKACiiigAooooAKKKKACiiigAooooAKKKKACiiigAooooAKKKKACiiigAooooAKKKKACiiigAooooAKKKKACiiigAooooAKKKKACiiigAooooAD0rgvisJBPpT5JizKuO27AwfyzXemue8daTNq+jiO1x9pgkE0QJxux1X8QT+lc2MpurRlFdjWjJRqJs8Q8b+Gl8S2VvD9r+zNDIWBaPepBGDkZHPoap+K/EA8F6VplrDateAp5Qkml25CKOpwcsewqPw/40k1Lxlc+HLjTXtJohKdrE+ZFsOMSr/DnPFddJGkyhZI0bnKhl3YI6Gvi+WVOShNH1blKm4wqK8d/vGWM32qyguvKkh86JZPLcYZcgHBHqM1LXLeCNP8T2V5ftr14Z43I8vMu/c2eXUfwDttrqayqJKVkzGrBQlZO/oLazzWN8byGOKYmPy2RyQcZz8pHf6+1dTZXEd3Zw3Uf3JUDD2z2rlat6DqFvpyzW15IYo3mMkchH7tQcfLn+Hn14Oaa95W7HkY/D3/eR3OlorCufEDOxXT7USRj/AJbSsVB+gxkj34qxo+rG6k+y3aJFcnldh+SQe2eh9qOU8yWHqRhztaGrRRRU3MQooooEFFFFACBEDFlRVY9WAwTTHt7d2LvBEzEckoCTUlFUpyTumO4yGGKFSsUaoCcnHepB1FJTZGCRs55CgnH0ou5S8w3Oj8H3cDaUlqkqtLEz7kB5UbjjNb9c34b0qRCuozsBI6fJGvAVTg8+p6fSukr7nC83so86szYKKKK6ACiiigAooooAKKKKACiiigAooooAKKKKACiiigAooooAKKKKACiiigAooooAKKKKACiiigAooooAKKKKACiiigAooooAKKKKACiiigAooooAKKKKACiiigAooooAKKKKACiiigAqnrOoQ6XpdxqFxnyYELvgZOB6VcqvqNvHeWUtrMoaKVCjr6gjBpSvZ2Gtzi9N8eyNeEapZxwWzfdeIsxj/wB4dx7j8q7SzuIru3WeCVJYnGVdDkEfWvHfE1nN4bE/9oK/kwozxzAcSqozwf72B0rwy8+KmuC8trixuF0yKQ4FlHuw24/KZCME5H93HXvXiUMfXhJwrR2PaoZQ8YnKi1p3Ppb4mWOmQX9re28ECalOStw6IBJJEF43nqcHGM+tef8Ai6y1K/0Ga10m58i6YqQd+3coPK7v4c+tT+HLm6vtFtr6+tWtrqZMyoxOevBO7nkc4PStCvExuJ9tX50rHRh6csNZXu0Zvhe11Cx0G2tdUuPPukB3vu3Y54G7+LAwM1pUVUltGc5ExXk9B61ywUZy952CtUnrJRvct0HBBB5B6iqYs2GG87IA5U9DT0tWEgYSFgP4W6e9W4U76SMlVqNawLPeobxWaFdmdySI42/ewGBOPfGawb/xfpGm61HocpmknRkjmkRQUhZvuhuc5OR06V0pHJFZyUoSTOmpRlyLnVrnU295a3Nt9qiuEaI5yxONp7g56U+CaGdN8M0Uq88o4YfpXGyW1tI++S3jdu5Zc5pFtzDOLixlNlOAVMkSKdwPYgjB6CneJ40ssf2WdtRWFoOo6hNffY7ySCZVg3+YqbGJBA55xzzW9bR3F0paztZrhem5RhSfZjwa0hQnN2grnn1KcoPle4lFOmhurZkW8tHtzJkJlwwbHbI6Gm1NSlOlLlkrGbVgpHZI4zJIwVR1JOBStkKcDJxwK2fCmn2F1YR6gzLdzMSd5B2xnP3VB6Y6Z6murBYKWKlZOyRUYmbbWF9dOiJbTW6NyZZUwAPUDufb862LfwrZ4BuLu8uAeqs4UH8FAroRRX0+Hy+hRWiv6lpIZFGsaBF4AGAPQU+iiu1KwwooopgFFFFABRRRQAUUUUAFFFFABRRRQAUUUUAFFFFABRRRQAUUUUAFFFFABRRRQAUUUUAFFFFABRRRQAUUUUAFFFFABRRRQAUUUUAFFFFABRRRQAUUUUAFFFFABRRRQAUUUUAFFFFABSNS0GgDmfHmqWlhpjWs1vFcy3askcMgBUjHLHPYZFePad4Y8P6dOlxZ6PZRzpjEoiG4Edxnp+Fey+M9A/tq2jeFlS7t9xiZh8pB6qfY4HNea3dvcWd01reQtBOnVG5yPUHoR7ivms5VfmT+z5Hq5fOMU431ZH3pHZUUs7KqjqScAUtZ+v3FrBYKt1LDGJZo0XzWCgksPXrXgxV3Y9K3YnuL62hKqzlyQSRGN+0DucdBS297aXEnlw3Mcr7Q2FPUGpYYYYSzQwxx7jk7FAzTJbeN49ir5Z3bgyAAhvUe9P3RJMm/WsvxZZX+oaBc2mm3HkXTgbG3FcjPK7h0yOM1bsZJWee3mO94WAD4xuUjIP19as0rcjHCVmpI47wl4JtbCSHVdXjFzq6EncZS6p/d68MwH8VdjRRTnUlN6l1KkqkuaTCiiioMzpfAGgrqGoHVbuEG1iRoolPSViRkkdwMd+59q9IjjVECqoVQMAAYAFcR8KroGHUbFmAeOfzkB7o4HI/EH/Jruh0r7fLoQjh48p4GJbdWVynqllHe2bW8gO1u44KnsR7iuT1Cwu9O3PdBHgzgTJnH/Ah2/lXcUySNZEKsAVPBB6GqxeCp4mPvb9znscA8T3W+3hhmmZl5EQ5A7ZPQV2ujQ3EOnxRXXl+cFG/y12rn2FPstPs7NGW0t0hVm3EIMZNWRUYHArCre7YJWFooorvGFFFFABRRRQAUUUUAFFFFABRRRQAUUUUAFFFFABRRRQAUUUUAFFFFABRRRQAUUUUAFFFFABRRRQAUUUUAFFFFABRRRQAUUUUAFFFFABRRRQAUUUUAFFFFABRRRQAUUUUAFFFFABRRRQAUUUUAFFFFAAelZPiHRLTWbUQ3GVdcmKVfvRt6j29q1qKmcFNWktBptO6PH9a0XUtHkxdw+ZB/DcwqSh+o6r+PHvXl/wAStIm1jT7rULNZZ5LSZUTYu8eWVAkAX1Bwcjn8q+ryqnsK5nxT4Vs7+GW5sreK3v8AblJEG0SEdA4HX69RXi1snjFudH7j1MJmc6NSMpLY8d8GyXf/AAitgdSiNvMkQTDjDFV4UkdQSAOKuPq+mJqKac99CLtxlYs8+w9Afarc0fmgpMskbq2GQ8MjDgg1yfiew8N6DK3ivU5bmFYZEZlT5vMkwAp29SeBx7V4VOlGpU5Hfm7I76lVuTmlZbnRXFstwZJLe5lgmK4Lwv8AlkdDT9LvEurdCXXzgv71OhVuh4+tRaHPY3unw6lp8hlt7pBIkhJ+Ye47HtUWtiSOW2ubYkXRJhjyRsORnDZ+n1rKcLSdNrVEwcrKTOc8beMNS8PeIbS1j05JbJ0DOzggyddwVugI9D1rrtNu4tQ0+3voAwiuI1kQMMHBGeaW9s7a+t/s99bQ3MXBMcqBlyPY1OAFUKqhQBgAdAKiTi1a2p1TnTcIpRs+r7hRRRWaMSWzu7zT7pbywlEdwgIXcMqwPVWHpwK9b0DUItU0i2voxtEqZZf7rdGX8DkV4/XUfDfU1tNUk0uRsRXZMkPoJAPmH4gZ/CvcyfFuM/ZSejPPx1HmXtEttz0gUUi0tfUnkhRRRQAUUUUAFFFFABRRRQAUUUUAFFFFABRRRQAUUUUAFFFFABRRRQAUUUUAFFFFABRRRQAUUUUAFFFFABRRRQAUUUUAFFFFABRRRQAUUUUAFFFFABRRRQAUUUUAFFFFABRRRQAUUUUAFFFFABRRRQAUUUUAFFFFABRRRQAUjKGBBpaKAOM8a+F2upG1HS0/0rGZoegmAHBHo3868217TrHULGTTdbsWMEmC8U8bLyDx9CPUV72RzSFAeuD+FebiMthVqe0i+V+R1UsVKnHlaujwiwSztLOKzs4vKt4UCRRpGcKo6AcU65+zzQtDOheNsZVo2wfTtXuoQeg/KjYPb8q43kcW+Zzdzb6/LseAabJb2pubfzBHGkuY/MJA2kA9W981e86HGfOix67xXt0tvDKu2WNJFPVWUEfrVP8AsHRd27+ybDd6/Zk/wqZ5Em7qZSzBpfCeNG7tB/y9Qf8AfwUC7tScC4iJ9AwJr2tNN09B8ljar9IVH9KlS1t0OUt4lPqEApf2DHrMP7Rf8p5Hp+j6vqJH2LTZyhH+tlHloPxPJ/AVtQeB9cWWGZL6xhkjdZAwDMUIOeOBmvRgtLiu6jlNClZ9Uc88ZUmJHnbzTqKK9JHKFFFFMAooooAKKKKACiiigAooooAKKKKACiiigAooooAKKKKACiiigAooooAKKKKACiiigAooooAKKKKACiiigAooooAKKKKACiiigAooooAKKKKACiiigAooooAKKKKACiiigAooooAKKKKACiiigAooooAKKKKACiiigAooooAKKKKACiiigAooooAKKKKACiiigAooooAKKKKACiiigAooooAKKKKACiiigAooooAKKKKACiiigAooooAKKKKACiiigAooooA//9k=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2" name="Pravokutnik s dijagonalno zaobljenim kutom 1"/>
          <p:cNvSpPr/>
          <p:nvPr/>
        </p:nvSpPr>
        <p:spPr>
          <a:xfrm>
            <a:off x="141604" y="160338"/>
            <a:ext cx="3688715" cy="1727200"/>
          </a:xfrm>
          <a:prstGeom prst="round2Diag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517525" y="594705"/>
            <a:ext cx="6877119" cy="64008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7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Zemljopisni</a:t>
            </a:r>
            <a:r>
              <a:rPr lang="en-US" sz="2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7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prikaz</a:t>
            </a:r>
            <a:r>
              <a:rPr lang="en-US" sz="2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br>
              <a:rPr lang="hr-HR" sz="2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hr-HR" sz="2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nove regionalizacije </a:t>
            </a:r>
            <a:br>
              <a:rPr lang="hr-HR" sz="2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hr-HR" sz="2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od 19.12.2023. </a:t>
            </a:r>
            <a:br>
              <a:rPr lang="hr-HR" sz="2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7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Uredba  2023/594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5B565E57-05E5-4035-EBF4-DC5E7CD1457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12725" y="2743374"/>
            <a:ext cx="4278424" cy="3666570"/>
          </a:xfrm>
        </p:spPr>
        <p:txBody>
          <a:bodyPr>
            <a:noAutofit/>
          </a:bodyPr>
          <a:lstStyle/>
          <a:p>
            <a:r>
              <a:rPr lang="hr-HR" sz="2400" b="1" dirty="0"/>
              <a:t>Zona III </a:t>
            </a:r>
            <a:r>
              <a:rPr lang="hr-HR" sz="2400" dirty="0"/>
              <a:t>– </a:t>
            </a:r>
            <a:r>
              <a:rPr lang="hr-HR" sz="2400" i="1" dirty="0"/>
              <a:t>žuto područje</a:t>
            </a:r>
          </a:p>
          <a:p>
            <a:pPr lvl="1"/>
            <a:r>
              <a:rPr lang="hr-HR" sz="2400" dirty="0"/>
              <a:t>Cijela Vukovarsko-srijemska te dio općina i naselja Osječko-baranjske i Brodsko-posavske županije</a:t>
            </a:r>
          </a:p>
          <a:p>
            <a:r>
              <a:rPr lang="hr-HR" sz="2400" b="1" dirty="0"/>
              <a:t>Zona I </a:t>
            </a:r>
            <a:r>
              <a:rPr lang="hr-HR" sz="2400" dirty="0"/>
              <a:t>– </a:t>
            </a:r>
            <a:r>
              <a:rPr lang="hr-HR" sz="2400" i="1" dirty="0"/>
              <a:t>plavo područje</a:t>
            </a:r>
          </a:p>
          <a:p>
            <a:pPr lvl="1"/>
            <a:r>
              <a:rPr lang="hr-HR" sz="2400" dirty="0"/>
              <a:t>Dio općina i naselja Osječko-baranjske i dio Brodsko-posavske županije</a:t>
            </a:r>
            <a:endParaRPr lang="en-IE" sz="2400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4E8D27FE-E94D-1E7D-5D70-E386E24130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8833" y="131301"/>
            <a:ext cx="7505700" cy="6595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2886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F037E8E1-4607-23A5-EF21-D77B16D944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r>
              <a:rPr lang="hr-HR" sz="2200"/>
              <a:t>Zona ograničenja I, II, III i zaražena zona</a:t>
            </a:r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165B5864-4084-B6AC-4830-F01F081D7F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07" r="1" b="1"/>
          <a:stretch/>
        </p:blipFill>
        <p:spPr>
          <a:xfrm>
            <a:off x="3014103" y="-206480"/>
            <a:ext cx="8546961" cy="6749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7854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1">
            <a:extLst>
              <a:ext uri="{FF2B5EF4-FFF2-40B4-BE49-F238E27FC236}">
                <a16:creationId xmlns:a16="http://schemas.microsoft.com/office/drawing/2014/main" id="{7816A0C0-4097-5A40-3EA6-CA828010A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720" y="237718"/>
            <a:ext cx="10579398" cy="135659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Mjesečna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dinamika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izbijanja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afričke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svinske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kuge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u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divljih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svinja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u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Hrvatskoj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b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01.07. 2023.– 31.12.2023. </a:t>
            </a:r>
            <a:endParaRPr lang="en-US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336BB562-EBC2-853D-5F32-681262C4815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570080" y="1262296"/>
            <a:ext cx="5029200" cy="322762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800" dirty="0" err="1">
                <a:solidFill>
                  <a:schemeClr val="tx2"/>
                </a:solidFill>
              </a:rPr>
              <a:t>Ukupno</a:t>
            </a:r>
            <a:r>
              <a:rPr lang="en-US" sz="1800" dirty="0">
                <a:solidFill>
                  <a:schemeClr val="tx2"/>
                </a:solidFill>
              </a:rPr>
              <a:t> 13 </a:t>
            </a:r>
            <a:r>
              <a:rPr lang="en-US" sz="1800" dirty="0" err="1">
                <a:solidFill>
                  <a:schemeClr val="tx2"/>
                </a:solidFill>
              </a:rPr>
              <a:t>potvrđenih</a:t>
            </a:r>
            <a:r>
              <a:rPr lang="en-US" sz="1800" dirty="0">
                <a:solidFill>
                  <a:schemeClr val="tx2"/>
                </a:solidFill>
              </a:rPr>
              <a:t> </a:t>
            </a:r>
            <a:r>
              <a:rPr lang="en-US" sz="1800" dirty="0" err="1">
                <a:solidFill>
                  <a:schemeClr val="tx2"/>
                </a:solidFill>
              </a:rPr>
              <a:t>izbijanja</a:t>
            </a:r>
            <a:r>
              <a:rPr lang="en-US" sz="1800" dirty="0">
                <a:solidFill>
                  <a:schemeClr val="tx2"/>
                </a:solidFill>
              </a:rPr>
              <a:t> u </a:t>
            </a:r>
            <a:r>
              <a:rPr lang="en-US" sz="1800" dirty="0" err="1">
                <a:solidFill>
                  <a:schemeClr val="tx2"/>
                </a:solidFill>
              </a:rPr>
              <a:t>divljih</a:t>
            </a:r>
            <a:r>
              <a:rPr lang="en-US" sz="1800" dirty="0">
                <a:solidFill>
                  <a:schemeClr val="tx2"/>
                </a:solidFill>
              </a:rPr>
              <a:t> </a:t>
            </a:r>
            <a:r>
              <a:rPr lang="en-US" sz="1800" dirty="0" err="1">
                <a:solidFill>
                  <a:schemeClr val="tx2"/>
                </a:solidFill>
              </a:rPr>
              <a:t>svinja</a:t>
            </a:r>
            <a:endParaRPr lang="en-US" sz="1800" dirty="0">
              <a:solidFill>
                <a:schemeClr val="tx2"/>
              </a:solidFill>
            </a:endParaRPr>
          </a:p>
          <a:p>
            <a:endParaRPr lang="en-US" sz="1800" dirty="0">
              <a:solidFill>
                <a:schemeClr val="tx2"/>
              </a:solidFill>
            </a:endParaRPr>
          </a:p>
          <a:p>
            <a:endParaRPr lang="en-US" sz="1800" dirty="0">
              <a:solidFill>
                <a:schemeClr val="tx2"/>
              </a:solidFill>
            </a:endParaRPr>
          </a:p>
        </p:txBody>
      </p:sp>
      <p:graphicFrame>
        <p:nvGraphicFramePr>
          <p:cNvPr id="2" name="Grafikon 1">
            <a:extLst>
              <a:ext uri="{FF2B5EF4-FFF2-40B4-BE49-F238E27FC236}">
                <a16:creationId xmlns:a16="http://schemas.microsoft.com/office/drawing/2014/main" id="{16D8125F-DA4C-4B81-93E9-5FB6EA74572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378064"/>
              </p:ext>
            </p:extLst>
          </p:nvPr>
        </p:nvGraphicFramePr>
        <p:xfrm>
          <a:off x="750238" y="2108848"/>
          <a:ext cx="5572924" cy="32276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Tablica 5">
            <a:extLst>
              <a:ext uri="{FF2B5EF4-FFF2-40B4-BE49-F238E27FC236}">
                <a16:creationId xmlns:a16="http://schemas.microsoft.com/office/drawing/2014/main" id="{A0038E7A-31A5-78EF-23D3-5CE00C74BEAE}"/>
              </a:ext>
            </a:extLst>
          </p:cNvPr>
          <p:cNvGraphicFramePr>
            <a:graphicFrameLocks noGrp="1"/>
          </p:cNvGraphicFramePr>
          <p:nvPr/>
        </p:nvGraphicFramePr>
        <p:xfrm>
          <a:off x="7299599" y="2925747"/>
          <a:ext cx="2933700" cy="1123950"/>
        </p:xfrm>
        <a:graphic>
          <a:graphicData uri="http://schemas.openxmlformats.org/drawingml/2006/table">
            <a:tbl>
              <a:tblPr/>
              <a:tblGrid>
                <a:gridCol w="1816100">
                  <a:extLst>
                    <a:ext uri="{9D8B030D-6E8A-4147-A177-3AD203B41FA5}">
                      <a16:colId xmlns:a16="http://schemas.microsoft.com/office/drawing/2014/main" val="2383600696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744032008"/>
                    </a:ext>
                  </a:extLst>
                </a:gridCol>
              </a:tblGrid>
              <a:tr h="361950"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Županija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Broj potvrđenih izbijanja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365227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Karlovačka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53113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Zadarska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29602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Sisačko moslavačka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249174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Vukovarsko srijemska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85502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50923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875</TotalTime>
  <Words>528</Words>
  <Application>Microsoft Office PowerPoint</Application>
  <PresentationFormat>Široki zaslon</PresentationFormat>
  <Paragraphs>100</Paragraphs>
  <Slides>11</Slides>
  <Notes>6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Wingdings</vt:lpstr>
      <vt:lpstr>Office Theme</vt:lpstr>
      <vt:lpstr>Provedba mjera kontrole i suzbijanja Afričke svinjske kuge propisanih Naredbom</vt:lpstr>
      <vt:lpstr>Sadržaj</vt:lpstr>
      <vt:lpstr>Tjedna dinamika izbijanja afričke svinske kuge u držanih svinja u Hrvatskoj  26.6.2023. – 03.01.2024. </vt:lpstr>
      <vt:lpstr>Mjesečna dinamika izbijanja afričke svinske kuge u držanih svinja u Hrvatskoj  26.6. 2023.– 03.01.2024. </vt:lpstr>
      <vt:lpstr>ASK pasivno nadziranje u držanih svinja  srpanj-studeni </vt:lpstr>
      <vt:lpstr>Isključivanje ASK u držanih svinja  1. – 27. 12. 2023.</vt:lpstr>
      <vt:lpstr>Zemljopisni prikaz  nove regionalizacije  od 19.12.2023.  Uredba  2023/594</vt:lpstr>
      <vt:lpstr>PowerPoint prezentacija</vt:lpstr>
      <vt:lpstr>Mjesečna dinamika izbijanja afričke svinske kuge u divljih svinja u Hrvatskoj  01.07. 2023.– 31.12.2023. </vt:lpstr>
      <vt:lpstr>Mjere kontrole</vt:lpstr>
      <vt:lpstr>Sažetak mogućih izuzeća za premještanje svinja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African swine fever in Croatia</dc:title>
  <dc:creator>Žaklin Acinger-Rogić</dc:creator>
  <cp:lastModifiedBy>Saša Guttman</cp:lastModifiedBy>
  <cp:revision>21</cp:revision>
  <dcterms:modified xsi:type="dcterms:W3CDTF">2024-01-05T11:32:51Z</dcterms:modified>
</cp:coreProperties>
</file>